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Roboto Thin"/>
      <p:regular r:id="rId29"/>
      <p:bold r:id="rId30"/>
      <p:italic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h5ci0hG5OllvAPWphwo9XT405b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Thin-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italic.fntdata"/><Relationship Id="rId30" Type="http://schemas.openxmlformats.org/officeDocument/2006/relationships/font" Target="fonts/RobotoThin-bold.fntdata"/><Relationship Id="rId11" Type="http://schemas.openxmlformats.org/officeDocument/2006/relationships/slide" Target="slides/slide7.xml"/><Relationship Id="rId33" Type="http://schemas.openxmlformats.org/officeDocument/2006/relationships/font" Target="fonts/RobotoMedium-regular.fntdata"/><Relationship Id="rId10" Type="http://schemas.openxmlformats.org/officeDocument/2006/relationships/slide" Target="slides/slide6.xml"/><Relationship Id="rId32" Type="http://schemas.openxmlformats.org/officeDocument/2006/relationships/font" Target="fonts/RobotoThin-boldItalic.fntdata"/><Relationship Id="rId13" Type="http://schemas.openxmlformats.org/officeDocument/2006/relationships/slide" Target="slides/slide9.xml"/><Relationship Id="rId35" Type="http://schemas.openxmlformats.org/officeDocument/2006/relationships/font" Target="fonts/RobotoMedium-italic.fntdata"/><Relationship Id="rId12" Type="http://schemas.openxmlformats.org/officeDocument/2006/relationships/slide" Target="slides/slide8.xml"/><Relationship Id="rId34" Type="http://schemas.openxmlformats.org/officeDocument/2006/relationships/font" Target="fonts/RobotoMedium-bold.fntdata"/><Relationship Id="rId15" Type="http://schemas.openxmlformats.org/officeDocument/2006/relationships/slide" Target="slides/slide11.xml"/><Relationship Id="rId37" Type="http://schemas.openxmlformats.org/officeDocument/2006/relationships/font" Target="fonts/Roboto-regular.fntdata"/><Relationship Id="rId14" Type="http://schemas.openxmlformats.org/officeDocument/2006/relationships/slide" Target="slides/slide10.xml"/><Relationship Id="rId36" Type="http://schemas.openxmlformats.org/officeDocument/2006/relationships/font" Target="fonts/RobotoMedium-boldItalic.fntdata"/><Relationship Id="rId17" Type="http://schemas.openxmlformats.org/officeDocument/2006/relationships/slide" Target="slides/slide13.xml"/><Relationship Id="rId39" Type="http://schemas.openxmlformats.org/officeDocument/2006/relationships/font" Target="fonts/Roboto-italic.fntdata"/><Relationship Id="rId16" Type="http://schemas.openxmlformats.org/officeDocument/2006/relationships/slide" Target="slides/slide12.xml"/><Relationship Id="rId38" Type="http://schemas.openxmlformats.org/officeDocument/2006/relationships/font" Target="fonts/Robo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41fcc06e0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3441fcc06e0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0d892eb56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g340d892eb56_1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0d892eb56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340d892eb56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0d892eb56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340d892eb56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420a96be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34420a96be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0d78bc30b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340d78bc30b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41fcc06e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g3441fcc06e0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0d78bc30b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340d78bc30b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4420a96be3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34420a96be3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0d78bc30b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g340d78bc30b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0d78bc30b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g340d78bc30b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0d78bc30b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340d78bc30b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0d78bc30b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g340d78bc30b_1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0d892eb56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40d892eb56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41fcc06e0_0_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g3441fcc06e0_0_6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420a96b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g34420a96b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jp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11.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jpg"/><Relationship Id="rId4" Type="http://schemas.openxmlformats.org/officeDocument/2006/relationships/hyperlink" Target="https://lectupedia.com/es/cantidad-de-libros-leidos-por-pais/" TargetMode="External"/><Relationship Id="rId11" Type="http://schemas.openxmlformats.org/officeDocument/2006/relationships/image" Target="../media/image25.png"/><Relationship Id="rId10" Type="http://schemas.openxmlformats.org/officeDocument/2006/relationships/hyperlink" Target="http://www.scielo.org.co/scielo.php?script=sci_arttext&amp;pid=S2145-94442016000100010" TargetMode="External"/><Relationship Id="rId9" Type="http://schemas.openxmlformats.org/officeDocument/2006/relationships/hyperlink" Target="https://datos.gov.co/" TargetMode="External"/><Relationship Id="rId5" Type="http://schemas.openxmlformats.org/officeDocument/2006/relationships/hyperlink" Target="https://www.dane.gov.co/index.php/estadisticas-por-tema/cultura/consumo-cultural" TargetMode="External"/><Relationship Id="rId6" Type="http://schemas.openxmlformats.org/officeDocument/2006/relationships/hyperlink" Target="https://www.inegi.org.mx/programas/molec/#datos_abiertos" TargetMode="External"/><Relationship Id="rId7" Type="http://schemas.openxmlformats.org/officeDocument/2006/relationships/hyperlink" Target="https://sitios.dane.gov.co/enlec_dashboard/#!/" TargetMode="External"/><Relationship Id="rId8" Type="http://schemas.openxmlformats.org/officeDocument/2006/relationships/hyperlink" Target="https://datos.gov.co/browse?sortBy=newest&amp;page=1&amp;pageSize=2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hyperlink" Target="http://drive.google.com/file/d/1ue99b1_jouhJYwApT9TBcuCPnkCdaFto/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group of women looking at a computer&#10;&#10;Description automatically generated" id="84" name="Google Shape;84;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5" name="Google Shape;85;p1"/>
          <p:cNvSpPr txBox="1"/>
          <p:nvPr/>
        </p:nvSpPr>
        <p:spPr>
          <a:xfrm>
            <a:off x="893423" y="4819875"/>
            <a:ext cx="28680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chemeClr val="lt1"/>
                </a:solidFill>
              </a:rPr>
              <a:t>Angélica Arboleda</a:t>
            </a:r>
            <a:r>
              <a:rPr lang="en-US" sz="2000">
                <a:solidFill>
                  <a:schemeClr val="lt1"/>
                </a:solidFill>
              </a:rPr>
              <a:t> </a:t>
            </a:r>
            <a:r>
              <a:rPr lang="en-US" sz="2000">
                <a:solidFill>
                  <a:schemeClr val="lt1"/>
                </a:solidFill>
              </a:rPr>
              <a:t>María Paz Estrada </a:t>
            </a:r>
            <a:endParaRPr sz="2000">
              <a:solidFill>
                <a:schemeClr val="lt1"/>
              </a:solidFill>
            </a:endParaRPr>
          </a:p>
          <a:p>
            <a:pPr indent="0" lvl="0" marL="0" marR="0" rtl="0" algn="l">
              <a:lnSpc>
                <a:spcPct val="100000"/>
              </a:lnSpc>
              <a:spcBef>
                <a:spcPts val="0"/>
              </a:spcBef>
              <a:spcAft>
                <a:spcPts val="0"/>
              </a:spcAft>
              <a:buClr>
                <a:srgbClr val="000000"/>
              </a:buClr>
              <a:buSzPts val="2000"/>
              <a:buFont typeface="Arial"/>
              <a:buNone/>
            </a:pPr>
            <a:r>
              <a:rPr lang="en-US" sz="2000">
                <a:solidFill>
                  <a:schemeClr val="lt1"/>
                </a:solidFill>
              </a:rPr>
              <a:t>Luis Alberto Ramírez</a:t>
            </a:r>
            <a:endParaRPr b="0" i="0" sz="2000" u="none" cap="none" strike="noStrike">
              <a:solidFill>
                <a:schemeClr val="lt1"/>
              </a:solidFill>
              <a:latin typeface="Arial"/>
              <a:ea typeface="Arial"/>
              <a:cs typeface="Arial"/>
              <a:sym typeface="Arial"/>
            </a:endParaRPr>
          </a:p>
        </p:txBody>
      </p:sp>
      <p:sp>
        <p:nvSpPr>
          <p:cNvPr id="86" name="Google Shape;86;p1"/>
          <p:cNvSpPr txBox="1"/>
          <p:nvPr/>
        </p:nvSpPr>
        <p:spPr>
          <a:xfrm>
            <a:off x="893435" y="3902842"/>
            <a:ext cx="49323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8695"/>
              </a:lnSpc>
              <a:spcBef>
                <a:spcPts val="0"/>
              </a:spcBef>
              <a:spcAft>
                <a:spcPts val="0"/>
              </a:spcAft>
              <a:buClr>
                <a:srgbClr val="000000"/>
              </a:buClr>
              <a:buSzPts val="4600"/>
              <a:buFont typeface="Arial"/>
              <a:buNone/>
            </a:pPr>
            <a:r>
              <a:rPr b="1" lang="en-US" sz="4600">
                <a:solidFill>
                  <a:schemeClr val="lt1"/>
                </a:solidFill>
              </a:rPr>
              <a:t>Bootcamp</a:t>
            </a:r>
            <a:endParaRPr b="1" i="0" sz="4600" u="none" cap="none" strike="noStrike">
              <a:solidFill>
                <a:schemeClr val="lt1"/>
              </a:solidFill>
              <a:latin typeface="Arial"/>
              <a:ea typeface="Arial"/>
              <a:cs typeface="Arial"/>
              <a:sym typeface="Arial"/>
            </a:endParaRPr>
          </a:p>
        </p:txBody>
      </p:sp>
      <p:pic>
        <p:nvPicPr>
          <p:cNvPr id="87" name="Google Shape;87;p1"/>
          <p:cNvPicPr preferRelativeResize="0"/>
          <p:nvPr/>
        </p:nvPicPr>
        <p:blipFill rotWithShape="1">
          <a:blip r:embed="rId4">
            <a:alphaModFix/>
          </a:blip>
          <a:srcRect b="0" l="0" r="0" t="0"/>
          <a:stretch/>
        </p:blipFill>
        <p:spPr>
          <a:xfrm>
            <a:off x="893435" y="3583085"/>
            <a:ext cx="2715709" cy="45719"/>
          </a:xfrm>
          <a:prstGeom prst="rect">
            <a:avLst/>
          </a:prstGeom>
          <a:noFill/>
          <a:ln>
            <a:noFill/>
          </a:ln>
        </p:spPr>
      </p:pic>
      <p:sp>
        <p:nvSpPr>
          <p:cNvPr id="88" name="Google Shape;88;p1"/>
          <p:cNvSpPr txBox="1"/>
          <p:nvPr/>
        </p:nvSpPr>
        <p:spPr>
          <a:xfrm>
            <a:off x="893434" y="2231829"/>
            <a:ext cx="6287011" cy="1323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DESARROLLO DE UN MODELO DE RECOMENDACIÓN DE LIBROS PERSONALIZADO UTILIZANDO INTELIGENCIA ARTIFICIAL PARA FOMENTAR LA LECTURA EN ADULTOS</a:t>
            </a:r>
            <a:endParaRPr b="1" i="0" sz="2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A screenshot of a computer&#10;&#10;Description automatically generated" id="178" name="Google Shape;178;g3441fcc06e0_0_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9" name="Google Shape;179;g3441fcc06e0_0_3"/>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Justificación </a:t>
            </a:r>
            <a:endParaRPr b="0" i="0" sz="1800" u="none" cap="none" strike="noStrike">
              <a:solidFill>
                <a:srgbClr val="A08EF1"/>
              </a:solidFill>
              <a:latin typeface="Calibri"/>
              <a:ea typeface="Calibri"/>
              <a:cs typeface="Calibri"/>
              <a:sym typeface="Calibri"/>
            </a:endParaRPr>
          </a:p>
        </p:txBody>
      </p:sp>
      <p:pic>
        <p:nvPicPr>
          <p:cNvPr id="180" name="Google Shape;180;g3441fcc06e0_0_3"/>
          <p:cNvPicPr preferRelativeResize="0"/>
          <p:nvPr/>
        </p:nvPicPr>
        <p:blipFill>
          <a:blip r:embed="rId4">
            <a:alphaModFix/>
          </a:blip>
          <a:stretch>
            <a:fillRect/>
          </a:stretch>
        </p:blipFill>
        <p:spPr>
          <a:xfrm>
            <a:off x="1136875" y="2042476"/>
            <a:ext cx="7468225" cy="3166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A screenshot of a computer&#10;&#10;Description automatically generated" id="185" name="Google Shape;185;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6" name="Google Shape;186;p6"/>
          <p:cNvSpPr txBox="1"/>
          <p:nvPr/>
        </p:nvSpPr>
        <p:spPr>
          <a:xfrm>
            <a:off x="1136878" y="1333891"/>
            <a:ext cx="60946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Alcance </a:t>
            </a:r>
            <a:endParaRPr b="0" i="0" sz="1800" u="none" cap="none" strike="noStrike">
              <a:solidFill>
                <a:srgbClr val="A08EF1"/>
              </a:solidFill>
              <a:latin typeface="Calibri"/>
              <a:ea typeface="Calibri"/>
              <a:cs typeface="Calibri"/>
              <a:sym typeface="Calibri"/>
            </a:endParaRPr>
          </a:p>
        </p:txBody>
      </p:sp>
      <p:sp>
        <p:nvSpPr>
          <p:cNvPr id="187" name="Google Shape;187;p6"/>
          <p:cNvSpPr txBox="1"/>
          <p:nvPr/>
        </p:nvSpPr>
        <p:spPr>
          <a:xfrm>
            <a:off x="1136875" y="1804575"/>
            <a:ext cx="2118900" cy="1754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n-US" sz="1800"/>
              <a:t>Generar un modelo utilizando herramientas de programación como Python y evaluarlo.</a:t>
            </a:r>
            <a:r>
              <a:rPr lang="en-US" sz="1800"/>
              <a:t> </a:t>
            </a:r>
            <a:endParaRPr b="0" i="0" sz="1800" u="none" cap="none" strike="noStrike">
              <a:solidFill>
                <a:srgbClr val="000000"/>
              </a:solidFill>
              <a:latin typeface="Arial"/>
              <a:ea typeface="Arial"/>
              <a:cs typeface="Arial"/>
              <a:sym typeface="Arial"/>
            </a:endParaRPr>
          </a:p>
        </p:txBody>
      </p:sp>
      <p:pic>
        <p:nvPicPr>
          <p:cNvPr id="188" name="Google Shape;188;p6"/>
          <p:cNvPicPr preferRelativeResize="0"/>
          <p:nvPr/>
        </p:nvPicPr>
        <p:blipFill>
          <a:blip r:embed="rId4">
            <a:alphaModFix/>
          </a:blip>
          <a:stretch>
            <a:fillRect/>
          </a:stretch>
        </p:blipFill>
        <p:spPr>
          <a:xfrm>
            <a:off x="3758150" y="1292988"/>
            <a:ext cx="7476076" cy="4272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A screenshot of a computer&#10;&#10;Description automatically generated" id="193" name="Google Shape;193;g340d892eb56_1_7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4" name="Google Shape;194;g340d892eb56_1_76"/>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b="1" lang="en-US" sz="1800">
                <a:solidFill>
                  <a:srgbClr val="A08EF1"/>
                </a:solidFill>
              </a:rPr>
              <a:t>D</a:t>
            </a:r>
            <a:r>
              <a:rPr b="1" lang="en-US" sz="1800">
                <a:solidFill>
                  <a:srgbClr val="A08EF1"/>
                </a:solidFill>
              </a:rPr>
              <a:t>escripción de la base de datos</a:t>
            </a:r>
            <a:endParaRPr b="0" i="0" sz="1800" u="none" cap="none" strike="noStrike">
              <a:solidFill>
                <a:srgbClr val="A08EF1"/>
              </a:solidFill>
              <a:latin typeface="Calibri"/>
              <a:ea typeface="Calibri"/>
              <a:cs typeface="Calibri"/>
              <a:sym typeface="Calibri"/>
            </a:endParaRPr>
          </a:p>
        </p:txBody>
      </p:sp>
      <p:sp>
        <p:nvSpPr>
          <p:cNvPr id="195" name="Google Shape;195;g340d892eb56_1_76"/>
          <p:cNvSpPr txBox="1"/>
          <p:nvPr/>
        </p:nvSpPr>
        <p:spPr>
          <a:xfrm>
            <a:off x="905450" y="2112750"/>
            <a:ext cx="4633500" cy="264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600"/>
              <a:t>El Módulo sobre Lectura comienza a levantar información en 2015. Dichas bases de datos tienen el objetivo de generar información estadística sobre el comportamiento lector de la población residente habitual en México de 18 y más años de edad, con la finalidad de proporcionar datos útiles para conocer las características de la citada población y proporcionar elementos para el fomento de la lectura.</a:t>
            </a:r>
            <a:endParaRPr sz="1600"/>
          </a:p>
        </p:txBody>
      </p:sp>
      <p:pic>
        <p:nvPicPr>
          <p:cNvPr id="196" name="Google Shape;196;g340d892eb56_1_76"/>
          <p:cNvPicPr preferRelativeResize="0"/>
          <p:nvPr/>
        </p:nvPicPr>
        <p:blipFill>
          <a:blip r:embed="rId4">
            <a:alphaModFix/>
          </a:blip>
          <a:stretch>
            <a:fillRect/>
          </a:stretch>
        </p:blipFill>
        <p:spPr>
          <a:xfrm>
            <a:off x="5911750" y="588988"/>
            <a:ext cx="5157376" cy="5157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A screenshot of a computer&#10;&#10;Description automatically generated" id="201" name="Google Shape;201;g340d892eb56_1_6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2" name="Google Shape;202;g340d892eb56_1_68"/>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Entendimiento de la base de datos</a:t>
            </a:r>
            <a:endParaRPr b="0" i="0" sz="1800" u="none" cap="none" strike="noStrike">
              <a:solidFill>
                <a:srgbClr val="A08EF1"/>
              </a:solidFill>
              <a:latin typeface="Calibri"/>
              <a:ea typeface="Calibri"/>
              <a:cs typeface="Calibri"/>
              <a:sym typeface="Calibri"/>
            </a:endParaRPr>
          </a:p>
        </p:txBody>
      </p:sp>
      <p:pic>
        <p:nvPicPr>
          <p:cNvPr id="203" name="Google Shape;203;g340d892eb56_1_68"/>
          <p:cNvPicPr preferRelativeResize="0"/>
          <p:nvPr/>
        </p:nvPicPr>
        <p:blipFill>
          <a:blip r:embed="rId4">
            <a:alphaModFix/>
          </a:blip>
          <a:stretch>
            <a:fillRect/>
          </a:stretch>
        </p:blipFill>
        <p:spPr>
          <a:xfrm>
            <a:off x="1189375" y="1837350"/>
            <a:ext cx="9813228" cy="383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A screenshot of a computer&#10;&#10;Description automatically generated" id="208" name="Google Shape;208;g340d892eb56_1_5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9" name="Google Shape;209;g340d892eb56_1_51"/>
          <p:cNvSpPr txBox="1"/>
          <p:nvPr/>
        </p:nvSpPr>
        <p:spPr>
          <a:xfrm>
            <a:off x="365578" y="131714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Información básica de las variables</a:t>
            </a:r>
            <a:endParaRPr b="0" i="0" sz="1800" u="none" cap="none" strike="noStrike">
              <a:solidFill>
                <a:srgbClr val="A08EF1"/>
              </a:solidFill>
              <a:latin typeface="Calibri"/>
              <a:ea typeface="Calibri"/>
              <a:cs typeface="Calibri"/>
              <a:sym typeface="Calibri"/>
            </a:endParaRPr>
          </a:p>
        </p:txBody>
      </p:sp>
      <p:sp>
        <p:nvSpPr>
          <p:cNvPr id="210" name="Google Shape;210;g340d892eb56_1_51"/>
          <p:cNvSpPr txBox="1"/>
          <p:nvPr/>
        </p:nvSpPr>
        <p:spPr>
          <a:xfrm>
            <a:off x="365575" y="1935900"/>
            <a:ext cx="11913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entidad: Departamentos.</a:t>
            </a:r>
            <a:endParaRPr/>
          </a:p>
          <a:p>
            <a:pPr indent="0" lvl="0" marL="0" rtl="0" algn="l">
              <a:spcBef>
                <a:spcPts val="0"/>
              </a:spcBef>
              <a:spcAft>
                <a:spcPts val="0"/>
              </a:spcAft>
              <a:buNone/>
            </a:pPr>
            <a:r>
              <a:rPr lang="en-US"/>
              <a:t>num_hog: Vivienda.</a:t>
            </a:r>
            <a:endParaRPr/>
          </a:p>
          <a:p>
            <a:pPr indent="0" lvl="0" marL="0" rtl="0" algn="l">
              <a:spcBef>
                <a:spcPts val="0"/>
              </a:spcBef>
              <a:spcAft>
                <a:spcPts val="0"/>
              </a:spcAft>
              <a:buNone/>
            </a:pPr>
            <a:r>
              <a:rPr lang="en-US"/>
              <a:t>n_ren_ele: Renglón del integrante del hogar.</a:t>
            </a:r>
            <a:endParaRPr/>
          </a:p>
          <a:p>
            <a:pPr indent="0" lvl="0" marL="0" rtl="0" algn="l">
              <a:spcBef>
                <a:spcPts val="0"/>
              </a:spcBef>
              <a:spcAft>
                <a:spcPts val="0"/>
              </a:spcAft>
              <a:buNone/>
            </a:pPr>
            <a:r>
              <a:rPr lang="en-US"/>
              <a:t>p12_9:¿La(s) revista(s) que leyó fue(ron) otro?</a:t>
            </a:r>
            <a:endParaRPr/>
          </a:p>
          <a:p>
            <a:pPr indent="0" lvl="0" marL="0" rtl="0" algn="l">
              <a:spcBef>
                <a:spcPts val="0"/>
              </a:spcBef>
              <a:spcAft>
                <a:spcPts val="0"/>
              </a:spcAft>
              <a:buNone/>
            </a:pPr>
            <a:r>
              <a:rPr lang="en-US"/>
              <a:t>perslecl:Estatus de las personas en condición de lectura de materiales considerados por MOLEC</a:t>
            </a:r>
            <a:endParaRPr/>
          </a:p>
          <a:p>
            <a:pPr indent="0" lvl="0" marL="0" rtl="0" algn="l">
              <a:spcBef>
                <a:spcPts val="0"/>
              </a:spcBef>
              <a:spcAft>
                <a:spcPts val="0"/>
              </a:spcAft>
              <a:buNone/>
            </a:pPr>
            <a:r>
              <a:rPr lang="en-US"/>
              <a:t>p12_5:¿La(s) revista(s) que leyó fue(ron) religiosas (Atalaya, Vida nueva, Despertares, etcétera)?</a:t>
            </a:r>
            <a:endParaRPr/>
          </a:p>
          <a:p>
            <a:pPr indent="0" lvl="0" marL="0" rtl="0" algn="l">
              <a:spcBef>
                <a:spcPts val="0"/>
              </a:spcBef>
              <a:spcAft>
                <a:spcPts val="0"/>
              </a:spcAft>
              <a:buNone/>
            </a:pPr>
            <a:r>
              <a:rPr lang="en-US"/>
              <a:t>p12_1:¿La(s) revista(s) que leyó fue(ron) de deportes o automovilismo (Sports Illustrated, Automóvil panamericano, Motociclismo, etcétera)?</a:t>
            </a:r>
            <a:endParaRPr/>
          </a:p>
          <a:p>
            <a:pPr indent="0" lvl="0" marL="0" rtl="0" algn="l">
              <a:spcBef>
                <a:spcPts val="0"/>
              </a:spcBef>
              <a:spcAft>
                <a:spcPts val="0"/>
              </a:spcAft>
              <a:buNone/>
            </a:pPr>
            <a:r>
              <a:rPr lang="en-US"/>
              <a:t>p12_3:¿La(s) revista(s) que leyó fue(ron) didáctica(s), sobre manualidades, cocina o decoración (Carpintería, Dos agujas, Cocina Fácil, etcétera)?</a:t>
            </a:r>
            <a:endParaRPr/>
          </a:p>
          <a:p>
            <a:pPr indent="0" lvl="0" marL="0" rtl="0" algn="l">
              <a:spcBef>
                <a:spcPts val="0"/>
              </a:spcBef>
              <a:spcAft>
                <a:spcPts val="0"/>
              </a:spcAft>
              <a:buNone/>
            </a:pPr>
            <a:r>
              <a:rPr lang="en-US"/>
              <a:t>p12_8:¿La(s) revista(s) que leyó fue(ron) otro?</a:t>
            </a:r>
            <a:endParaRPr/>
          </a:p>
          <a:p>
            <a:pPr indent="0" lvl="0" marL="0" rtl="0" algn="l">
              <a:spcBef>
                <a:spcPts val="0"/>
              </a:spcBef>
              <a:spcAft>
                <a:spcPts val="0"/>
              </a:spcAft>
              <a:buNone/>
            </a:pPr>
            <a:r>
              <a:rPr lang="en-US"/>
              <a:t>r_format:Formato de revistas</a:t>
            </a:r>
            <a:endParaRPr/>
          </a:p>
          <a:p>
            <a:pPr indent="0" lvl="0" marL="0" rtl="0" algn="l">
              <a:spcBef>
                <a:spcPts val="0"/>
              </a:spcBef>
              <a:spcAft>
                <a:spcPts val="0"/>
              </a:spcAft>
              <a:buNone/>
            </a:pPr>
            <a:r>
              <a:rPr lang="en-US"/>
              <a:t>p14_1:¿La(s) revista(s) que leyó se encontraba(n) en formato digital?</a:t>
            </a:r>
            <a:endParaRPr/>
          </a:p>
          <a:p>
            <a:pPr indent="0" lvl="0" marL="0" rtl="0" algn="l">
              <a:spcBef>
                <a:spcPts val="0"/>
              </a:spcBef>
              <a:spcAft>
                <a:spcPts val="0"/>
              </a:spcAft>
              <a:buNone/>
            </a:pPr>
            <a:r>
              <a:rPr lang="en-US"/>
              <a:t>p12_4:¿La(s) revista(s) que leyó fue(ron) de bienestar o salud (Men’s health, Women’s health, Cuerpo mente, Salud vital, etcétera)?</a:t>
            </a:r>
            <a:endParaRPr/>
          </a:p>
          <a:p>
            <a:pPr indent="0" lvl="0" marL="0" rtl="0" algn="l">
              <a:spcBef>
                <a:spcPts val="0"/>
              </a:spcBef>
              <a:spcAft>
                <a:spcPts val="0"/>
              </a:spcAft>
              <a:buNone/>
            </a:pPr>
            <a:r>
              <a:rPr lang="en-US"/>
              <a:t>p12_7:¿La(s) revista(s) que leyó fue(ron) de cultura general o temas de interés (Selecciones, Contenido, Algarabía, etcétera)?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A screenshot of a computer&#10;&#10;Description automatically generated" id="215" name="Google Shape;215;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6" name="Google Shape;216;p8"/>
          <p:cNvSpPr txBox="1"/>
          <p:nvPr/>
        </p:nvSpPr>
        <p:spPr>
          <a:xfrm>
            <a:off x="1136875" y="1333900"/>
            <a:ext cx="3000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Model</a:t>
            </a:r>
            <a:r>
              <a:rPr b="1" lang="en-US" sz="1800">
                <a:solidFill>
                  <a:srgbClr val="A08EF1"/>
                </a:solidFill>
              </a:rPr>
              <a:t>o no supervisado</a:t>
            </a:r>
            <a:endParaRPr b="0" i="0" sz="1800" u="none" cap="none" strike="noStrike">
              <a:solidFill>
                <a:srgbClr val="A08EF1"/>
              </a:solidFill>
              <a:latin typeface="Calibri"/>
              <a:ea typeface="Calibri"/>
              <a:cs typeface="Calibri"/>
              <a:sym typeface="Calibri"/>
            </a:endParaRPr>
          </a:p>
        </p:txBody>
      </p:sp>
      <p:pic>
        <p:nvPicPr>
          <p:cNvPr id="217" name="Google Shape;217;p8"/>
          <p:cNvPicPr preferRelativeResize="0"/>
          <p:nvPr/>
        </p:nvPicPr>
        <p:blipFill>
          <a:blip r:embed="rId4">
            <a:alphaModFix/>
          </a:blip>
          <a:stretch>
            <a:fillRect/>
          </a:stretch>
        </p:blipFill>
        <p:spPr>
          <a:xfrm>
            <a:off x="4851450" y="1512025"/>
            <a:ext cx="6374050" cy="3833951"/>
          </a:xfrm>
          <a:prstGeom prst="rect">
            <a:avLst/>
          </a:prstGeom>
          <a:noFill/>
          <a:ln>
            <a:noFill/>
          </a:ln>
        </p:spPr>
      </p:pic>
      <p:sp>
        <p:nvSpPr>
          <p:cNvPr id="218" name="Google Shape;218;p8"/>
          <p:cNvSpPr txBox="1"/>
          <p:nvPr/>
        </p:nvSpPr>
        <p:spPr>
          <a:xfrm>
            <a:off x="1136875" y="2381300"/>
            <a:ext cx="3530100" cy="10158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AutoNum type="arabicPeriod"/>
            </a:pPr>
            <a:r>
              <a:rPr lang="en-US" sz="1800">
                <a:solidFill>
                  <a:schemeClr val="dk1"/>
                </a:solidFill>
              </a:rPr>
              <a:t>Exploración de datos</a:t>
            </a:r>
            <a:endParaRPr sz="1800">
              <a:solidFill>
                <a:schemeClr val="dk1"/>
              </a:solidFill>
            </a:endParaRPr>
          </a:p>
          <a:p>
            <a:pPr indent="-342900" lvl="0" marL="457200" rtl="0" algn="just">
              <a:spcBef>
                <a:spcPts val="0"/>
              </a:spcBef>
              <a:spcAft>
                <a:spcPts val="0"/>
              </a:spcAft>
              <a:buClr>
                <a:schemeClr val="dk1"/>
              </a:buClr>
              <a:buSzPts val="1800"/>
              <a:buAutoNum type="arabicPeriod"/>
            </a:pPr>
            <a:r>
              <a:rPr lang="en-US" sz="1800">
                <a:solidFill>
                  <a:schemeClr val="dk1"/>
                </a:solidFill>
              </a:rPr>
              <a:t>Preprocesamiento de datos</a:t>
            </a:r>
            <a:endParaRPr sz="1800">
              <a:solidFill>
                <a:schemeClr val="dk1"/>
              </a:solidFill>
            </a:endParaRPr>
          </a:p>
          <a:p>
            <a:pPr indent="-342900" lvl="0" marL="457200" rtl="0" algn="just">
              <a:spcBef>
                <a:spcPts val="0"/>
              </a:spcBef>
              <a:spcAft>
                <a:spcPts val="0"/>
              </a:spcAft>
              <a:buClr>
                <a:schemeClr val="dk1"/>
              </a:buClr>
              <a:buSzPts val="1800"/>
              <a:buAutoNum type="arabicPeriod"/>
            </a:pPr>
            <a:r>
              <a:rPr lang="en-US" sz="1800">
                <a:solidFill>
                  <a:schemeClr val="dk1"/>
                </a:solidFill>
              </a:rPr>
              <a:t>Modelo Predictivo</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A screenshot of a computer&#10;&#10;Description automatically generated" id="223" name="Google Shape;223;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4" name="Google Shape;224;p7"/>
          <p:cNvSpPr txBox="1"/>
          <p:nvPr/>
        </p:nvSpPr>
        <p:spPr>
          <a:xfrm>
            <a:off x="793703" y="1048841"/>
            <a:ext cx="60945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M</a:t>
            </a:r>
            <a:r>
              <a:rPr b="1" lang="en-US" sz="1800">
                <a:solidFill>
                  <a:srgbClr val="A08EF1"/>
                </a:solidFill>
              </a:rPr>
              <a:t>odelado de los datos</a:t>
            </a:r>
            <a:endParaRPr b="1" sz="1600">
              <a:solidFill>
                <a:schemeClr val="dk1"/>
              </a:solidFill>
            </a:endParaRPr>
          </a:p>
        </p:txBody>
      </p:sp>
      <p:sp>
        <p:nvSpPr>
          <p:cNvPr id="225" name="Google Shape;225;p7"/>
          <p:cNvSpPr txBox="1"/>
          <p:nvPr/>
        </p:nvSpPr>
        <p:spPr>
          <a:xfrm>
            <a:off x="4114450" y="6284750"/>
            <a:ext cx="75156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26" name="Google Shape;226;p7"/>
          <p:cNvSpPr txBox="1"/>
          <p:nvPr/>
        </p:nvSpPr>
        <p:spPr>
          <a:xfrm>
            <a:off x="793700" y="1681100"/>
            <a:ext cx="6982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b="1" lang="en-US" sz="1800"/>
              <a:t>Paso 0: </a:t>
            </a:r>
            <a:r>
              <a:rPr lang="en-US" sz="1800"/>
              <a:t>Instalar librerías a usar, Carga de librerías</a:t>
            </a:r>
            <a:endParaRPr sz="1800"/>
          </a:p>
          <a:p>
            <a:pPr indent="-342900" lvl="0" marL="457200" rtl="0" algn="l">
              <a:spcBef>
                <a:spcPts val="0"/>
              </a:spcBef>
              <a:spcAft>
                <a:spcPts val="0"/>
              </a:spcAft>
              <a:buSzPts val="1800"/>
              <a:buChar char="➢"/>
            </a:pPr>
            <a:r>
              <a:rPr b="1" lang="en-US" sz="1800"/>
              <a:t>Paso 1: </a:t>
            </a:r>
            <a:r>
              <a:rPr lang="en-US" sz="1800"/>
              <a:t>Cargar el archivo CSV </a:t>
            </a:r>
            <a:endParaRPr sz="1800"/>
          </a:p>
          <a:p>
            <a:pPr indent="-342900" lvl="1" marL="914400" rtl="0" algn="l">
              <a:spcBef>
                <a:spcPts val="0"/>
              </a:spcBef>
              <a:spcAft>
                <a:spcPts val="0"/>
              </a:spcAft>
              <a:buSzPts val="1800"/>
              <a:buChar char="○"/>
            </a:pPr>
            <a:r>
              <a:rPr lang="en-US" sz="1800"/>
              <a:t>Cargar el archivo CSV de la base de datos </a:t>
            </a:r>
            <a:endParaRPr sz="1800"/>
          </a:p>
          <a:p>
            <a:pPr indent="-342900" lvl="1" marL="914400" rtl="0" algn="l">
              <a:spcBef>
                <a:spcPts val="0"/>
              </a:spcBef>
              <a:spcAft>
                <a:spcPts val="0"/>
              </a:spcAft>
              <a:buSzPts val="1800"/>
              <a:buChar char="○"/>
            </a:pPr>
            <a:r>
              <a:rPr lang="en-US" sz="1800"/>
              <a:t> Visualización de composición de la base de datos </a:t>
            </a:r>
            <a:endParaRPr sz="1800"/>
          </a:p>
          <a:p>
            <a:pPr indent="-342900" lvl="0" marL="457200" rtl="0" algn="l">
              <a:spcBef>
                <a:spcPts val="0"/>
              </a:spcBef>
              <a:spcAft>
                <a:spcPts val="0"/>
              </a:spcAft>
              <a:buSzPts val="1800"/>
              <a:buChar char="➢"/>
            </a:pPr>
            <a:r>
              <a:rPr b="1" lang="en-US" sz="1800"/>
              <a:t>Paso 2:</a:t>
            </a:r>
            <a:r>
              <a:rPr lang="en-US" sz="1800"/>
              <a:t> Explorar los datos </a:t>
            </a:r>
            <a:endParaRPr sz="1800"/>
          </a:p>
          <a:p>
            <a:pPr indent="-342900" lvl="1" marL="914400" rtl="0" algn="l">
              <a:spcBef>
                <a:spcPts val="0"/>
              </a:spcBef>
              <a:spcAft>
                <a:spcPts val="0"/>
              </a:spcAft>
              <a:buSzPts val="1800"/>
              <a:buChar char="○"/>
            </a:pPr>
            <a:r>
              <a:rPr lang="en-US" sz="1800"/>
              <a:t>Verificar la forma de los datos        </a:t>
            </a:r>
            <a:endParaRPr sz="1800"/>
          </a:p>
          <a:p>
            <a:pPr indent="-342900" lvl="1" marL="914400" rtl="0" algn="l">
              <a:spcBef>
                <a:spcPts val="0"/>
              </a:spcBef>
              <a:spcAft>
                <a:spcPts val="0"/>
              </a:spcAft>
              <a:buSzPts val="1800"/>
              <a:buChar char="○"/>
            </a:pPr>
            <a:r>
              <a:rPr lang="en-US" sz="1800"/>
              <a:t>V</a:t>
            </a:r>
            <a:r>
              <a:rPr lang="en-US" sz="1800"/>
              <a:t>erificar los tipos de datos de cada columna </a:t>
            </a:r>
            <a:endParaRPr sz="1800"/>
          </a:p>
          <a:p>
            <a:pPr indent="-342900" lvl="1" marL="914400" rtl="0" algn="l">
              <a:spcBef>
                <a:spcPts val="0"/>
              </a:spcBef>
              <a:spcAft>
                <a:spcPts val="0"/>
              </a:spcAft>
              <a:buSzPts val="1800"/>
              <a:buChar char="○"/>
            </a:pPr>
            <a:r>
              <a:rPr lang="en-US" sz="1800"/>
              <a:t>Contar los valores únicos por columna </a:t>
            </a:r>
            <a:endParaRPr sz="1800"/>
          </a:p>
          <a:p>
            <a:pPr indent="-342900" lvl="1" marL="914400" rtl="0" algn="l">
              <a:spcBef>
                <a:spcPts val="0"/>
              </a:spcBef>
              <a:spcAft>
                <a:spcPts val="0"/>
              </a:spcAft>
              <a:buSzPts val="1800"/>
              <a:buChar char="○"/>
            </a:pPr>
            <a:r>
              <a:rPr lang="en-US" sz="1800"/>
              <a:t>Verificar si hay datos faltantes </a:t>
            </a:r>
            <a:endParaRPr sz="1800"/>
          </a:p>
          <a:p>
            <a:pPr indent="-342900" lvl="1" marL="914400" rtl="0" algn="l">
              <a:spcBef>
                <a:spcPts val="0"/>
              </a:spcBef>
              <a:spcAft>
                <a:spcPts val="0"/>
              </a:spcAft>
              <a:buSzPts val="1800"/>
              <a:buChar char="○"/>
            </a:pPr>
            <a:r>
              <a:rPr lang="en-US" sz="1800"/>
              <a:t>Verificación de los campos con relación a la composición de la base de dato almacenada en formato CSV </a:t>
            </a:r>
            <a:endParaRPr sz="1800"/>
          </a:p>
          <a:p>
            <a:pPr indent="-342900" lvl="0" marL="457200" rtl="0" algn="l">
              <a:spcBef>
                <a:spcPts val="0"/>
              </a:spcBef>
              <a:spcAft>
                <a:spcPts val="0"/>
              </a:spcAft>
              <a:buSzPts val="1800"/>
              <a:buChar char="➢"/>
            </a:pPr>
            <a:r>
              <a:rPr b="1" lang="en-US" sz="1800"/>
              <a:t>Paso 3: </a:t>
            </a:r>
            <a:r>
              <a:rPr lang="en-US" sz="1800"/>
              <a:t>Generar un informe que permite identificar qué contienen los datos </a:t>
            </a:r>
            <a:endParaRPr sz="1800"/>
          </a:p>
          <a:p>
            <a:pPr indent="-342900" lvl="1" marL="914400" rtl="0" algn="l">
              <a:spcBef>
                <a:spcPts val="0"/>
              </a:spcBef>
              <a:spcAft>
                <a:spcPts val="0"/>
              </a:spcAft>
              <a:buSzPts val="1800"/>
              <a:buChar char="○"/>
            </a:pPr>
            <a:r>
              <a:rPr lang="en-US" sz="1800"/>
              <a:t>Análisis exploratorio de datos (EDA) </a:t>
            </a:r>
            <a:endParaRPr sz="2000"/>
          </a:p>
        </p:txBody>
      </p:sp>
      <p:pic>
        <p:nvPicPr>
          <p:cNvPr id="227" name="Google Shape;227;p7"/>
          <p:cNvPicPr preferRelativeResize="0"/>
          <p:nvPr/>
        </p:nvPicPr>
        <p:blipFill>
          <a:blip r:embed="rId4">
            <a:alphaModFix/>
          </a:blip>
          <a:stretch>
            <a:fillRect/>
          </a:stretch>
        </p:blipFill>
        <p:spPr>
          <a:xfrm>
            <a:off x="7845625" y="1681100"/>
            <a:ext cx="3993774" cy="3993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A screenshot of a computer&#10;&#10;Description automatically generated" id="232" name="Google Shape;232;g34420a96be3_0_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33" name="Google Shape;233;g34420a96be3_0_14"/>
          <p:cNvPicPr preferRelativeResize="0"/>
          <p:nvPr/>
        </p:nvPicPr>
        <p:blipFill>
          <a:blip r:embed="rId4">
            <a:alphaModFix/>
          </a:blip>
          <a:stretch>
            <a:fillRect/>
          </a:stretch>
        </p:blipFill>
        <p:spPr>
          <a:xfrm>
            <a:off x="1204226" y="1671851"/>
            <a:ext cx="6254900" cy="3897366"/>
          </a:xfrm>
          <a:prstGeom prst="rect">
            <a:avLst/>
          </a:prstGeom>
          <a:noFill/>
          <a:ln>
            <a:noFill/>
          </a:ln>
        </p:spPr>
      </p:pic>
      <p:sp>
        <p:nvSpPr>
          <p:cNvPr id="234" name="Google Shape;234;g34420a96be3_0_14"/>
          <p:cNvSpPr txBox="1"/>
          <p:nvPr/>
        </p:nvSpPr>
        <p:spPr>
          <a:xfrm>
            <a:off x="7986925" y="42653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800"/>
              <a:t>Silueta = </a:t>
            </a:r>
            <a:r>
              <a:rPr b="1" lang="en-US" sz="1800"/>
              <a:t>1.0</a:t>
            </a:r>
            <a:endParaRPr b="1" sz="1800"/>
          </a:p>
        </p:txBody>
      </p:sp>
      <p:sp>
        <p:nvSpPr>
          <p:cNvPr id="235" name="Google Shape;235;g34420a96be3_0_14"/>
          <p:cNvSpPr txBox="1"/>
          <p:nvPr/>
        </p:nvSpPr>
        <p:spPr>
          <a:xfrm>
            <a:off x="7925425" y="2649450"/>
            <a:ext cx="3834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800"/>
              <a:t>SSE = 3.</a:t>
            </a:r>
            <a:r>
              <a:rPr b="1" lang="en-US" sz="1800"/>
              <a:t>806250805548273e-11</a:t>
            </a:r>
            <a:endParaRPr b="1" sz="1800"/>
          </a:p>
        </p:txBody>
      </p:sp>
      <p:sp>
        <p:nvSpPr>
          <p:cNvPr id="236" name="Google Shape;236;g34420a96be3_0_14"/>
          <p:cNvSpPr txBox="1"/>
          <p:nvPr/>
        </p:nvSpPr>
        <p:spPr>
          <a:xfrm>
            <a:off x="1204228" y="1048841"/>
            <a:ext cx="60945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M</a:t>
            </a:r>
            <a:r>
              <a:rPr b="1" lang="en-US" sz="1800">
                <a:solidFill>
                  <a:srgbClr val="A08EF1"/>
                </a:solidFill>
              </a:rPr>
              <a:t>étricas clave</a:t>
            </a:r>
            <a:endParaRPr b="1" sz="1600">
              <a:solidFill>
                <a:schemeClr val="dk1"/>
              </a:solidFill>
            </a:endParaRPr>
          </a:p>
        </p:txBody>
      </p:sp>
      <p:sp>
        <p:nvSpPr>
          <p:cNvPr id="237" name="Google Shape;237;g34420a96be3_0_14"/>
          <p:cNvSpPr txBox="1"/>
          <p:nvPr/>
        </p:nvSpPr>
        <p:spPr>
          <a:xfrm>
            <a:off x="7925425" y="2033850"/>
            <a:ext cx="3616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Método del Codo (SSE - Suma de Errores Cuadráticos, en azul)</a:t>
            </a:r>
            <a:endParaRPr sz="1600"/>
          </a:p>
        </p:txBody>
      </p:sp>
      <p:sp>
        <p:nvSpPr>
          <p:cNvPr id="238" name="Google Shape;238;g34420a96be3_0_14"/>
          <p:cNvSpPr txBox="1"/>
          <p:nvPr/>
        </p:nvSpPr>
        <p:spPr>
          <a:xfrm>
            <a:off x="7986925" y="3588275"/>
            <a:ext cx="420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Coeficiente de Silhouette (en rojo)</a:t>
            </a:r>
            <a:endParaRPr sz="1600"/>
          </a:p>
          <a:p>
            <a:pPr indent="0" lvl="0" marL="0" rtl="0" algn="l">
              <a:spcBef>
                <a:spcPts val="0"/>
              </a:spcBef>
              <a:spcAft>
                <a:spcPts val="0"/>
              </a:spcAft>
              <a:buNone/>
            </a:pPr>
            <a:r>
              <a:rPr lang="en-US" sz="1600"/>
              <a:t>Busca la mejor agrupación (intercepción)</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A screenshot of a computer&#10;&#10;Description automatically generated" id="243" name="Google Shape;243;g340d78bc30b_1_5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44" name="Google Shape;244;g340d78bc30b_1_52"/>
          <p:cNvPicPr preferRelativeResize="0"/>
          <p:nvPr/>
        </p:nvPicPr>
        <p:blipFill>
          <a:blip r:embed="rId4">
            <a:alphaModFix/>
          </a:blip>
          <a:stretch>
            <a:fillRect/>
          </a:stretch>
        </p:blipFill>
        <p:spPr>
          <a:xfrm>
            <a:off x="1547463" y="1418150"/>
            <a:ext cx="5642775" cy="4435650"/>
          </a:xfrm>
          <a:prstGeom prst="rect">
            <a:avLst/>
          </a:prstGeom>
          <a:noFill/>
          <a:ln>
            <a:noFill/>
          </a:ln>
        </p:spPr>
      </p:pic>
      <p:sp>
        <p:nvSpPr>
          <p:cNvPr id="245" name="Google Shape;245;g340d78bc30b_1_52"/>
          <p:cNvSpPr txBox="1"/>
          <p:nvPr/>
        </p:nvSpPr>
        <p:spPr>
          <a:xfrm>
            <a:off x="1204228" y="1048841"/>
            <a:ext cx="60945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Número óptimo de clusters</a:t>
            </a:r>
            <a:endParaRPr b="1" sz="1600">
              <a:solidFill>
                <a:schemeClr val="dk1"/>
              </a:solidFill>
            </a:endParaRPr>
          </a:p>
        </p:txBody>
      </p:sp>
      <p:sp>
        <p:nvSpPr>
          <p:cNvPr id="246" name="Google Shape;246;g340d78bc30b_1_52"/>
          <p:cNvSpPr txBox="1"/>
          <p:nvPr/>
        </p:nvSpPr>
        <p:spPr>
          <a:xfrm>
            <a:off x="7612550" y="2012125"/>
            <a:ext cx="3459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Análisis de Componentes Principales (PCA)</a:t>
            </a:r>
            <a:endParaRPr sz="1600"/>
          </a:p>
        </p:txBody>
      </p:sp>
      <p:sp>
        <p:nvSpPr>
          <p:cNvPr id="247" name="Google Shape;247;g340d78bc30b_1_52"/>
          <p:cNvSpPr txBox="1"/>
          <p:nvPr/>
        </p:nvSpPr>
        <p:spPr>
          <a:xfrm>
            <a:off x="7612550" y="28505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rPr>
              <a:t>Buena </a:t>
            </a:r>
            <a:r>
              <a:rPr b="1" lang="en-US" sz="1700">
                <a:solidFill>
                  <a:schemeClr val="dk1"/>
                </a:solidFill>
              </a:rPr>
              <a:t>diferenciación</a:t>
            </a:r>
            <a:endParaRPr b="1" sz="1500"/>
          </a:p>
        </p:txBody>
      </p:sp>
      <p:sp>
        <p:nvSpPr>
          <p:cNvPr id="248" name="Google Shape;248;g340d78bc30b_1_52"/>
          <p:cNvSpPr txBox="1"/>
          <p:nvPr/>
        </p:nvSpPr>
        <p:spPr>
          <a:xfrm>
            <a:off x="7612550" y="3621825"/>
            <a:ext cx="30000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600"/>
              <a:t>K-means es un algoritmo de clustering que nos permite identificar grupos o patrones ocultos dentro de un conjunto de datos.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A screenshot of a computer&#10;&#10;Description automatically generated" id="253" name="Google Shape;253;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4" name="Google Shape;254;p9"/>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Lí</a:t>
            </a:r>
            <a:r>
              <a:rPr b="1" i="0" lang="en-US" sz="1800" u="none" cap="none" strike="noStrike">
                <a:solidFill>
                  <a:srgbClr val="A08EF1"/>
                </a:solidFill>
                <a:latin typeface="Arial"/>
                <a:ea typeface="Arial"/>
                <a:cs typeface="Arial"/>
                <a:sym typeface="Arial"/>
              </a:rPr>
              <a:t>neas futuras </a:t>
            </a:r>
            <a:endParaRPr b="0" i="0" sz="1800" u="none" cap="none" strike="noStrike">
              <a:solidFill>
                <a:srgbClr val="A08EF1"/>
              </a:solidFill>
              <a:latin typeface="Calibri"/>
              <a:ea typeface="Calibri"/>
              <a:cs typeface="Calibri"/>
              <a:sym typeface="Calibri"/>
            </a:endParaRPr>
          </a:p>
        </p:txBody>
      </p:sp>
      <p:sp>
        <p:nvSpPr>
          <p:cNvPr id="255" name="Google Shape;255;p9"/>
          <p:cNvSpPr txBox="1"/>
          <p:nvPr/>
        </p:nvSpPr>
        <p:spPr>
          <a:xfrm>
            <a:off x="1136875" y="2102350"/>
            <a:ext cx="2679300" cy="267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chemeClr val="dk1"/>
                </a:solidFill>
              </a:rPr>
              <a:t>Transformar la experiencia de la lectura en una actividad más atractiva para cada individuo mediante la implementación de un  sistema personalizado de recomendación de libros.</a:t>
            </a:r>
            <a:endParaRPr/>
          </a:p>
        </p:txBody>
      </p:sp>
      <p:pic>
        <p:nvPicPr>
          <p:cNvPr id="256" name="Google Shape;256;p9"/>
          <p:cNvPicPr preferRelativeResize="0"/>
          <p:nvPr/>
        </p:nvPicPr>
        <p:blipFill>
          <a:blip r:embed="rId4">
            <a:alphaModFix/>
          </a:blip>
          <a:stretch>
            <a:fillRect/>
          </a:stretch>
        </p:blipFill>
        <p:spPr>
          <a:xfrm>
            <a:off x="4322150" y="1126575"/>
            <a:ext cx="7274525" cy="4156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A screenshot of a computer&#10;&#10;Description automatically generated" id="93" name="Google Shape;93;g3441fcc06e0_0_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4" name="Google Shape;94;g3441fcc06e0_0_11"/>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Surgimiento</a:t>
            </a:r>
            <a:endParaRPr b="0" i="0" sz="1800" u="none" cap="none" strike="noStrike">
              <a:solidFill>
                <a:srgbClr val="A08EF1"/>
              </a:solidFill>
              <a:latin typeface="Calibri"/>
              <a:ea typeface="Calibri"/>
              <a:cs typeface="Calibri"/>
              <a:sym typeface="Calibri"/>
            </a:endParaRPr>
          </a:p>
        </p:txBody>
      </p:sp>
      <p:pic>
        <p:nvPicPr>
          <p:cNvPr id="95" name="Google Shape;95;g3441fcc06e0_0_11"/>
          <p:cNvPicPr preferRelativeResize="0"/>
          <p:nvPr/>
        </p:nvPicPr>
        <p:blipFill>
          <a:blip r:embed="rId4">
            <a:alphaModFix/>
          </a:blip>
          <a:stretch>
            <a:fillRect/>
          </a:stretch>
        </p:blipFill>
        <p:spPr>
          <a:xfrm>
            <a:off x="3758125" y="1386225"/>
            <a:ext cx="7541175" cy="4309251"/>
          </a:xfrm>
          <a:prstGeom prst="rect">
            <a:avLst/>
          </a:prstGeom>
          <a:noFill/>
          <a:ln>
            <a:noFill/>
          </a:ln>
        </p:spPr>
      </p:pic>
      <p:sp>
        <p:nvSpPr>
          <p:cNvPr id="96" name="Google Shape;96;g3441fcc06e0_0_11"/>
          <p:cNvSpPr txBox="1"/>
          <p:nvPr/>
        </p:nvSpPr>
        <p:spPr>
          <a:xfrm>
            <a:off x="1136875" y="2073350"/>
            <a:ext cx="2428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3200 a.C. en Mesopotamia</a:t>
            </a:r>
            <a:endParaRPr sz="1800"/>
          </a:p>
          <a:p>
            <a:pPr indent="0" lvl="0" marL="0" rtl="0" algn="l">
              <a:spcBef>
                <a:spcPts val="0"/>
              </a:spcBef>
              <a:spcAft>
                <a:spcPts val="0"/>
              </a:spcAft>
              <a:buNone/>
            </a:pPr>
            <a:r>
              <a:rPr lang="en-US" sz="1800"/>
              <a:t>(actual Irak).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Escritura cuneiforme, jeroglíficos, caracteres.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S</a:t>
            </a:r>
            <a:r>
              <a:rPr lang="en-US" sz="1800"/>
              <a:t>iglo XV: Imprenta y democratización.</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A screenshot of a computer&#10;&#10;Description automatically generated" id="261" name="Google Shape;261;g340d78bc30b_1_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2" name="Google Shape;262;g340d78bc30b_1_30"/>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Cómo</a:t>
            </a:r>
            <a:endParaRPr b="1" sz="1800">
              <a:solidFill>
                <a:srgbClr val="A08EF1"/>
              </a:solidFill>
            </a:endParaRPr>
          </a:p>
        </p:txBody>
      </p:sp>
      <p:sp>
        <p:nvSpPr>
          <p:cNvPr id="263" name="Google Shape;263;g340d78bc30b_1_30"/>
          <p:cNvSpPr txBox="1"/>
          <p:nvPr/>
        </p:nvSpPr>
        <p:spPr>
          <a:xfrm>
            <a:off x="1136875" y="1843725"/>
            <a:ext cx="10762200" cy="44136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rgbClr val="A08EF1"/>
              </a:buClr>
              <a:buSzPts val="1500"/>
              <a:buChar char="➢"/>
            </a:pPr>
            <a:r>
              <a:rPr b="1" lang="en-US" sz="1500">
                <a:solidFill>
                  <a:srgbClr val="A08EF1"/>
                </a:solidFill>
              </a:rPr>
              <a:t>Generación de recomendaciones personalizadas basadas en intereses, nivel de lectura y comportamiento.</a:t>
            </a:r>
            <a:endParaRPr b="1" sz="1500">
              <a:solidFill>
                <a:srgbClr val="A08EF1"/>
              </a:solidFill>
            </a:endParaRPr>
          </a:p>
          <a:p>
            <a:pPr indent="0" lvl="0" marL="0" rtl="0" algn="l">
              <a:lnSpc>
                <a:spcPct val="115000"/>
              </a:lnSpc>
              <a:spcBef>
                <a:spcPts val="1200"/>
              </a:spcBef>
              <a:spcAft>
                <a:spcPts val="0"/>
              </a:spcAft>
              <a:buClr>
                <a:schemeClr val="dk1"/>
              </a:buClr>
              <a:buSzPts val="1100"/>
              <a:buFont typeface="Arial"/>
              <a:buNone/>
            </a:pPr>
            <a:r>
              <a:rPr b="1" lang="en-US" sz="1500">
                <a:solidFill>
                  <a:schemeClr val="dk1"/>
                </a:solidFill>
              </a:rPr>
              <a:t>Plataforma de Implementación:</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Aplicación web o móvil donde los usuarios puedan recibir y explorar sus recomendaciones.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Posible integración con bibliotecas digitales o librerías para facilitar el acceso a los libros sugeridos.</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500">
                <a:solidFill>
                  <a:schemeClr val="dk1"/>
                </a:solidFill>
              </a:rPr>
              <a:t>Evaluación y Mejora Continua:</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Monitoreo del desempeño del sistema mediante métricas como tasa de interacción y satisfacción del usuario.</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Optimización constante del modelo con nuevos datos y retroalimentación.</a:t>
            </a:r>
            <a:endParaRPr sz="1500">
              <a:solidFill>
                <a:schemeClr val="dk1"/>
              </a:solidFill>
            </a:endParaRPr>
          </a:p>
          <a:p>
            <a:pPr indent="0" lvl="0" marL="0" rtl="0" algn="l">
              <a:lnSpc>
                <a:spcPct val="115000"/>
              </a:lnSpc>
              <a:spcBef>
                <a:spcPts val="1200"/>
              </a:spcBef>
              <a:spcAft>
                <a:spcPts val="0"/>
              </a:spcAft>
              <a:buNone/>
            </a:pPr>
            <a:r>
              <a:rPr b="1" lang="en-US" sz="1500">
                <a:solidFill>
                  <a:schemeClr val="dk1"/>
                </a:solidFill>
              </a:rPr>
              <a:t>Impacto Esperado:</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Aumento del interés por la lectura en adultos.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Acceso equitativo a recomendaciones literarias personalizadas.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Potencial colaboración con instituciones educativas y culturales.</a:t>
            </a:r>
            <a:endParaRPr sz="1500">
              <a:solidFill>
                <a:schemeClr val="dk1"/>
              </a:solidFill>
            </a:endParaRPr>
          </a:p>
          <a:p>
            <a:pPr indent="0" lvl="0" marL="0" rtl="0" algn="just">
              <a:spcBef>
                <a:spcPts val="1200"/>
              </a:spcBef>
              <a:spcAft>
                <a:spcPts val="0"/>
              </a:spcAft>
              <a:buNone/>
            </a:pPr>
            <a:r>
              <a:t/>
            </a:r>
            <a:endParaRPr sz="15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A screenshot of a computer&#10;&#10;Description automatically generated" id="268" name="Google Shape;268;g34420a96be3_0_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9" name="Google Shape;269;g34420a96be3_0_30"/>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C</a:t>
            </a:r>
            <a:r>
              <a:rPr b="1" i="0" lang="en-US" sz="1800" u="none" cap="none" strike="noStrike">
                <a:solidFill>
                  <a:srgbClr val="A08EF1"/>
                </a:solidFill>
                <a:latin typeface="Arial"/>
                <a:ea typeface="Arial"/>
                <a:cs typeface="Arial"/>
                <a:sym typeface="Arial"/>
              </a:rPr>
              <a:t>onclusi</a:t>
            </a:r>
            <a:r>
              <a:rPr b="1" lang="en-US" sz="1800">
                <a:solidFill>
                  <a:srgbClr val="A08EF1"/>
                </a:solidFill>
              </a:rPr>
              <a:t>ón</a:t>
            </a:r>
            <a:endParaRPr b="1" sz="1800">
              <a:solidFill>
                <a:srgbClr val="A08EF1"/>
              </a:solidFill>
            </a:endParaRPr>
          </a:p>
        </p:txBody>
      </p:sp>
      <p:sp>
        <p:nvSpPr>
          <p:cNvPr id="270" name="Google Shape;270;g34420a96be3_0_30"/>
          <p:cNvSpPr txBox="1"/>
          <p:nvPr/>
        </p:nvSpPr>
        <p:spPr>
          <a:xfrm>
            <a:off x="1136875" y="2090550"/>
            <a:ext cx="43677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solidFill>
                  <a:schemeClr val="dk1"/>
                </a:solidFill>
              </a:rPr>
              <a:t>La reducción de dimensionalidad con PCA mejoró la eficiencia del modelo al minimizar la redundancia de los datos y reducir la colinealidad entre variables</a:t>
            </a:r>
            <a:r>
              <a:rPr lang="en-US" sz="1800">
                <a:solidFill>
                  <a:schemeClr val="dk1"/>
                </a:solidFill>
              </a:rPr>
              <a:t>, permitiendo que el algoritmo de clustering K-means identificara patrones más claros en los hábitos de lectura. Esto contribuyó a una segmentación más precisa de los usuarios y, por ende, a recomendaciones de libros más acertadas.</a:t>
            </a:r>
            <a:endParaRPr sz="1800"/>
          </a:p>
        </p:txBody>
      </p:sp>
      <p:pic>
        <p:nvPicPr>
          <p:cNvPr id="271" name="Google Shape;271;g34420a96be3_0_30"/>
          <p:cNvPicPr preferRelativeResize="0"/>
          <p:nvPr/>
        </p:nvPicPr>
        <p:blipFill>
          <a:blip r:embed="rId4">
            <a:alphaModFix/>
          </a:blip>
          <a:stretch>
            <a:fillRect/>
          </a:stretch>
        </p:blipFill>
        <p:spPr>
          <a:xfrm>
            <a:off x="5855925" y="710000"/>
            <a:ext cx="5046326" cy="50463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descr="A screenshot of a computer&#10;&#10;Description automatically generated" id="276" name="Google Shape;276;g340d78bc30b_1_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7" name="Google Shape;277;g340d78bc30b_1_5"/>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Anexos</a:t>
            </a:r>
            <a:r>
              <a:rPr b="1" i="0" lang="en-US" sz="1800" u="none" cap="none" strike="noStrike">
                <a:solidFill>
                  <a:srgbClr val="A08EF1"/>
                </a:solidFill>
                <a:latin typeface="Arial"/>
                <a:ea typeface="Arial"/>
                <a:cs typeface="Arial"/>
                <a:sym typeface="Arial"/>
              </a:rPr>
              <a:t> </a:t>
            </a:r>
            <a:endParaRPr b="0" i="0" sz="1800" u="none" cap="none" strike="noStrike">
              <a:solidFill>
                <a:srgbClr val="A08EF1"/>
              </a:solidFill>
              <a:latin typeface="Calibri"/>
              <a:ea typeface="Calibri"/>
              <a:cs typeface="Calibri"/>
              <a:sym typeface="Calibri"/>
            </a:endParaRPr>
          </a:p>
        </p:txBody>
      </p:sp>
      <p:pic>
        <p:nvPicPr>
          <p:cNvPr id="278" name="Google Shape;278;g340d78bc30b_1_5"/>
          <p:cNvPicPr preferRelativeResize="0"/>
          <p:nvPr/>
        </p:nvPicPr>
        <p:blipFill>
          <a:blip r:embed="rId4">
            <a:alphaModFix/>
          </a:blip>
          <a:stretch>
            <a:fillRect/>
          </a:stretch>
        </p:blipFill>
        <p:spPr>
          <a:xfrm>
            <a:off x="1136875" y="1901700"/>
            <a:ext cx="5152025" cy="3135225"/>
          </a:xfrm>
          <a:prstGeom prst="rect">
            <a:avLst/>
          </a:prstGeom>
          <a:noFill/>
          <a:ln>
            <a:noFill/>
          </a:ln>
        </p:spPr>
      </p:pic>
      <p:pic>
        <p:nvPicPr>
          <p:cNvPr id="279" name="Google Shape;279;g340d78bc30b_1_5"/>
          <p:cNvPicPr preferRelativeResize="0"/>
          <p:nvPr/>
        </p:nvPicPr>
        <p:blipFill>
          <a:blip r:embed="rId5">
            <a:alphaModFix/>
          </a:blip>
          <a:stretch>
            <a:fillRect/>
          </a:stretch>
        </p:blipFill>
        <p:spPr>
          <a:xfrm>
            <a:off x="6823800" y="2287750"/>
            <a:ext cx="3777825" cy="2749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A screenshot of a computer&#10;&#10;Description automatically generated" id="284" name="Google Shape;284;g340d78bc30b_1_2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5" name="Google Shape;285;g340d78bc30b_1_24"/>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Fuentes principales</a:t>
            </a:r>
            <a:endParaRPr b="1" sz="1800">
              <a:solidFill>
                <a:srgbClr val="A08EF1"/>
              </a:solidFill>
            </a:endParaRPr>
          </a:p>
        </p:txBody>
      </p:sp>
      <p:sp>
        <p:nvSpPr>
          <p:cNvPr id="286" name="Google Shape;286;g340d78bc30b_1_24"/>
          <p:cNvSpPr txBox="1"/>
          <p:nvPr/>
        </p:nvSpPr>
        <p:spPr>
          <a:xfrm>
            <a:off x="1136875" y="1819200"/>
            <a:ext cx="8600700" cy="429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rPr>
              <a:t>Lectura en cada país</a:t>
            </a:r>
            <a:endParaRPr sz="1300">
              <a:solidFill>
                <a:schemeClr val="dk1"/>
              </a:solidFill>
            </a:endParaRPr>
          </a:p>
          <a:p>
            <a:pPr indent="0" lvl="0" marL="0" rtl="0" algn="l">
              <a:lnSpc>
                <a:spcPct val="115000"/>
              </a:lnSpc>
              <a:spcBef>
                <a:spcPts val="0"/>
              </a:spcBef>
              <a:spcAft>
                <a:spcPts val="0"/>
              </a:spcAft>
              <a:buNone/>
            </a:pPr>
            <a:r>
              <a:rPr lang="en-US" sz="1300" u="sng">
                <a:solidFill>
                  <a:srgbClr val="1155CC"/>
                </a:solidFill>
                <a:hlinkClick r:id="rId4">
                  <a:extLst>
                    <a:ext uri="{A12FA001-AC4F-418D-AE19-62706E023703}">
                      <ahyp:hlinkClr val="tx"/>
                    </a:ext>
                  </a:extLst>
                </a:hlinkClick>
              </a:rPr>
              <a:t>https://lectupedia.com/es/cantidad-de-libros-leidos-por-pais/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US" sz="1300">
                <a:solidFill>
                  <a:schemeClr val="dk1"/>
                </a:solidFill>
              </a:rPr>
              <a:t>DANE</a:t>
            </a:r>
            <a:endParaRPr sz="1300">
              <a:solidFill>
                <a:schemeClr val="dk1"/>
              </a:solidFill>
            </a:endParaRPr>
          </a:p>
          <a:p>
            <a:pPr indent="0" lvl="0" marL="0" rtl="0" algn="l">
              <a:lnSpc>
                <a:spcPct val="115000"/>
              </a:lnSpc>
              <a:spcBef>
                <a:spcPts val="0"/>
              </a:spcBef>
              <a:spcAft>
                <a:spcPts val="0"/>
              </a:spcAft>
              <a:buNone/>
            </a:pPr>
            <a:r>
              <a:rPr lang="en-US" sz="1300" u="sng">
                <a:solidFill>
                  <a:srgbClr val="1155CC"/>
                </a:solidFill>
                <a:hlinkClick r:id="rId5">
                  <a:extLst>
                    <a:ext uri="{A12FA001-AC4F-418D-AE19-62706E023703}">
                      <ahyp:hlinkClr val="tx"/>
                    </a:ext>
                  </a:extLst>
                </a:hlinkClick>
              </a:rPr>
              <a:t>https://www.dane.gov.co/index.php/estadisticas-por-tema/cultura/consumo-cultural</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US" sz="1300">
                <a:solidFill>
                  <a:schemeClr val="dk1"/>
                </a:solidFill>
              </a:rPr>
              <a:t>Base de datos MOLEC México</a:t>
            </a:r>
            <a:endParaRPr sz="1300">
              <a:solidFill>
                <a:schemeClr val="dk1"/>
              </a:solidFill>
            </a:endParaRPr>
          </a:p>
          <a:p>
            <a:pPr indent="0" lvl="0" marL="0" rtl="0" algn="l">
              <a:lnSpc>
                <a:spcPct val="115000"/>
              </a:lnSpc>
              <a:spcBef>
                <a:spcPts val="0"/>
              </a:spcBef>
              <a:spcAft>
                <a:spcPts val="0"/>
              </a:spcAft>
              <a:buNone/>
            </a:pPr>
            <a:r>
              <a:rPr lang="en-US" sz="1300" u="sng">
                <a:solidFill>
                  <a:srgbClr val="1155CC"/>
                </a:solidFill>
                <a:hlinkClick r:id="rId6">
                  <a:extLst>
                    <a:ext uri="{A12FA001-AC4F-418D-AE19-62706E023703}">
                      <ahyp:hlinkClr val="tx"/>
                    </a:ext>
                  </a:extLst>
                </a:hlinkClick>
              </a:rPr>
              <a:t>https://www.inegi.org.mx/programas/molec/#datos_abiertos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US" sz="1300">
                <a:solidFill>
                  <a:schemeClr val="dk1"/>
                </a:solidFill>
              </a:rPr>
              <a:t>ENLEC 2017</a:t>
            </a:r>
            <a:endParaRPr sz="1300">
              <a:solidFill>
                <a:schemeClr val="dk1"/>
              </a:solidFill>
            </a:endParaRPr>
          </a:p>
          <a:p>
            <a:pPr indent="0" lvl="0" marL="0" rtl="0" algn="l">
              <a:lnSpc>
                <a:spcPct val="115000"/>
              </a:lnSpc>
              <a:spcBef>
                <a:spcPts val="0"/>
              </a:spcBef>
              <a:spcAft>
                <a:spcPts val="0"/>
              </a:spcAft>
              <a:buNone/>
            </a:pPr>
            <a:r>
              <a:rPr lang="en-US" sz="1300" u="sng">
                <a:solidFill>
                  <a:srgbClr val="1155CC"/>
                </a:solidFill>
                <a:hlinkClick r:id="rId7">
                  <a:extLst>
                    <a:ext uri="{A12FA001-AC4F-418D-AE19-62706E023703}">
                      <ahyp:hlinkClr val="tx"/>
                    </a:ext>
                  </a:extLst>
                </a:hlinkClick>
              </a:rPr>
              <a:t>https://sitios.dane.gov.co/enlec_dashboard/#!/</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US" sz="1300">
                <a:solidFill>
                  <a:schemeClr val="dk1"/>
                </a:solidFill>
              </a:rPr>
              <a:t>Datos.gov.co</a:t>
            </a:r>
            <a:endParaRPr sz="1300">
              <a:solidFill>
                <a:schemeClr val="dk1"/>
              </a:solidFill>
            </a:endParaRPr>
          </a:p>
          <a:p>
            <a:pPr indent="0" lvl="0" marL="0" rtl="0" algn="l">
              <a:lnSpc>
                <a:spcPct val="115000"/>
              </a:lnSpc>
              <a:spcBef>
                <a:spcPts val="0"/>
              </a:spcBef>
              <a:spcAft>
                <a:spcPts val="0"/>
              </a:spcAft>
              <a:buNone/>
            </a:pPr>
            <a:r>
              <a:rPr lang="en-US" sz="1300" u="sng">
                <a:solidFill>
                  <a:srgbClr val="1155CC"/>
                </a:solidFill>
                <a:hlinkClick r:id="rId8">
                  <a:extLst>
                    <a:ext uri="{A12FA001-AC4F-418D-AE19-62706E023703}">
                      <ahyp:hlinkClr val="tx"/>
                    </a:ext>
                  </a:extLst>
                </a:hlinkClick>
              </a:rPr>
              <a:t>https://datos.gov.co/browse?sortBy=newest&amp;page=1&amp;pageSize=20</a:t>
            </a:r>
            <a:r>
              <a:rPr lang="en-US" sz="1300" u="sng">
                <a:solidFill>
                  <a:srgbClr val="1155CC"/>
                </a:solidFill>
                <a:hlinkClick r:id="rId9">
                  <a:extLst>
                    <a:ext uri="{A12FA001-AC4F-418D-AE19-62706E023703}">
                      <ahyp:hlinkClr val="tx"/>
                    </a:ext>
                  </a:extLst>
                </a:hlinkClick>
              </a:rPr>
              <a:t>https://datos.gov.co/</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US" sz="1300">
                <a:solidFill>
                  <a:schemeClr val="dk1"/>
                </a:solidFill>
              </a:rPr>
              <a:t>Porcentaje de lectura en México</a:t>
            </a:r>
            <a:endParaRPr sz="1300">
              <a:solidFill>
                <a:schemeClr val="dk1"/>
              </a:solidFill>
            </a:endParaRPr>
          </a:p>
          <a:p>
            <a:pPr indent="0" lvl="0" marL="0" rtl="0" algn="l">
              <a:lnSpc>
                <a:spcPct val="115000"/>
              </a:lnSpc>
              <a:spcBef>
                <a:spcPts val="0"/>
              </a:spcBef>
              <a:spcAft>
                <a:spcPts val="0"/>
              </a:spcAft>
              <a:buNone/>
            </a:pPr>
            <a:r>
              <a:rPr lang="en-US" sz="1300" u="sng">
                <a:solidFill>
                  <a:srgbClr val="1155CC"/>
                </a:solidFill>
                <a:hlinkClick r:id="rId10">
                  <a:extLst>
                    <a:ext uri="{A12FA001-AC4F-418D-AE19-62706E023703}">
                      <ahyp:hlinkClr val="tx"/>
                    </a:ext>
                  </a:extLst>
                </a:hlinkClick>
              </a:rPr>
              <a:t>http://www.scielo.org.co/scielo.php?script=sci_arttext&amp;pid=S2145-94442016000100010</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pic>
        <p:nvPicPr>
          <p:cNvPr id="287" name="Google Shape;287;g340d78bc30b_1_24"/>
          <p:cNvPicPr preferRelativeResize="0"/>
          <p:nvPr/>
        </p:nvPicPr>
        <p:blipFill>
          <a:blip r:embed="rId11">
            <a:alphaModFix/>
          </a:blip>
          <a:stretch>
            <a:fillRect/>
          </a:stretch>
        </p:blipFill>
        <p:spPr>
          <a:xfrm>
            <a:off x="8127450" y="1564124"/>
            <a:ext cx="3212350" cy="3067301"/>
          </a:xfrm>
          <a:prstGeom prst="rect">
            <a:avLst/>
          </a:prstGeom>
          <a:noFill/>
          <a:ln>
            <a:noFill/>
          </a:ln>
          <a:effectLst>
            <a:reflection blurRad="0" dir="5400000" dist="38100" endA="0" endPos="30000" fadeDir="5400012" kx="0" rotWithShape="0" algn="bl" stA="65000" stPos="0" sy="-100000" ky="0"/>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A screenshot of a computer&#10;&#10;Description automatically generated" id="292" name="Google Shape;292;g340d78bc30b_1_4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93" name="Google Shape;293;g340d78bc30b_1_43"/>
          <p:cNvPicPr preferRelativeResize="0"/>
          <p:nvPr/>
        </p:nvPicPr>
        <p:blipFill>
          <a:blip r:embed="rId4">
            <a:alphaModFix/>
          </a:blip>
          <a:stretch>
            <a:fillRect/>
          </a:stretch>
        </p:blipFill>
        <p:spPr>
          <a:xfrm>
            <a:off x="1993150" y="913400"/>
            <a:ext cx="8205698" cy="4688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A screenshot of a computer&#10;&#10;Description automatically generated" id="101" name="Google Shape;101;g340d78bc30b_1_6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2" name="Google Shape;102;g340d78bc30b_1_60"/>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Introducción</a:t>
            </a:r>
            <a:endParaRPr b="0" i="0" sz="1800" u="none" cap="none" strike="noStrike">
              <a:solidFill>
                <a:srgbClr val="A08EF1"/>
              </a:solidFill>
              <a:latin typeface="Calibri"/>
              <a:ea typeface="Calibri"/>
              <a:cs typeface="Calibri"/>
              <a:sym typeface="Calibri"/>
            </a:endParaRPr>
          </a:p>
        </p:txBody>
      </p:sp>
      <p:grpSp>
        <p:nvGrpSpPr>
          <p:cNvPr id="103" name="Google Shape;103;g340d78bc30b_1_60"/>
          <p:cNvGrpSpPr/>
          <p:nvPr/>
        </p:nvGrpSpPr>
        <p:grpSpPr>
          <a:xfrm>
            <a:off x="1224793" y="4100956"/>
            <a:ext cx="8724859" cy="1128249"/>
            <a:chOff x="1593000" y="2322568"/>
            <a:chExt cx="5957975" cy="643500"/>
          </a:xfrm>
        </p:grpSpPr>
        <p:sp>
          <p:nvSpPr>
            <p:cNvPr id="104" name="Google Shape;104;g340d78bc30b_1_60"/>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g340d78bc30b_1_60"/>
            <p:cNvSpPr/>
            <p:nvPr/>
          </p:nvSpPr>
          <p:spPr>
            <a:xfrm flipH="1">
              <a:off x="2283025" y="2322575"/>
              <a:ext cx="1844400" cy="642600"/>
            </a:xfrm>
            <a:prstGeom prst="rect">
              <a:avLst/>
            </a:prstGeom>
            <a:solidFill>
              <a:srgbClr val="1C45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g340d78bc30b_1_60"/>
            <p:cNvSpPr/>
            <p:nvPr/>
          </p:nvSpPr>
          <p:spPr>
            <a:xfrm rot="-5400000">
              <a:off x="3501574" y="1934671"/>
              <a:ext cx="643356" cy="1419149"/>
            </a:xfrm>
            <a:prstGeom prst="flowChartOffpageConnector">
              <a:avLst/>
            </a:prstGeom>
            <a:solidFill>
              <a:srgbClr val="1C45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g340d78bc30b_1_60"/>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500">
                  <a:solidFill>
                    <a:srgbClr val="FFFFFF"/>
                  </a:solidFill>
                  <a:latin typeface="Roboto Medium"/>
                  <a:ea typeface="Roboto Medium"/>
                  <a:cs typeface="Roboto Medium"/>
                  <a:sym typeface="Roboto Medium"/>
                </a:rPr>
                <a:t>Solución Propuesta </a:t>
              </a:r>
              <a:endParaRPr sz="1500">
                <a:solidFill>
                  <a:srgbClr val="FFFFFF"/>
                </a:solidFill>
                <a:latin typeface="Roboto"/>
                <a:ea typeface="Roboto"/>
                <a:cs typeface="Roboto"/>
                <a:sym typeface="Roboto"/>
              </a:endParaRPr>
            </a:p>
          </p:txBody>
        </p:sp>
        <p:sp>
          <p:nvSpPr>
            <p:cNvPr id="108" name="Google Shape;108;g340d78bc30b_1_60"/>
            <p:cNvSpPr/>
            <p:nvPr/>
          </p:nvSpPr>
          <p:spPr>
            <a:xfrm>
              <a:off x="1593000" y="2322568"/>
              <a:ext cx="690000" cy="642300"/>
            </a:xfrm>
            <a:prstGeom prst="rect">
              <a:avLst/>
            </a:prstGeom>
            <a:solidFill>
              <a:srgbClr val="771E86"/>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g340d78bc30b_1_60"/>
            <p:cNvSpPr/>
            <p:nvPr/>
          </p:nvSpPr>
          <p:spPr>
            <a:xfrm>
              <a:off x="1593000" y="2322575"/>
              <a:ext cx="690000" cy="642600"/>
            </a:xfrm>
            <a:prstGeom prst="rect">
              <a:avLst/>
            </a:prstGeom>
            <a:solidFill>
              <a:srgbClr val="1C458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110" name="Google Shape;110;g340d78bc30b_1_60"/>
            <p:cNvSpPr/>
            <p:nvPr/>
          </p:nvSpPr>
          <p:spPr>
            <a:xfrm>
              <a:off x="4387843" y="2323758"/>
              <a:ext cx="3053400" cy="642300"/>
            </a:xfrm>
            <a:prstGeom prst="rect">
              <a:avLst/>
            </a:prstGeom>
            <a:noFill/>
            <a:ln>
              <a:noFill/>
            </a:ln>
          </p:spPr>
          <p:txBody>
            <a:bodyPr anchorCtr="0" anchor="ctr" bIns="121900" lIns="121900" spcFirstLastPara="1" rIns="121900" wrap="square" tIns="121900">
              <a:noAutofit/>
            </a:bodyPr>
            <a:lstStyle/>
            <a:p>
              <a:pPr indent="-387350" lvl="0" marL="609600" rtl="0" algn="just">
                <a:lnSpc>
                  <a:spcPct val="115000"/>
                </a:lnSpc>
                <a:spcBef>
                  <a:spcPts val="0"/>
                </a:spcBef>
                <a:spcAft>
                  <a:spcPts val="0"/>
                </a:spcAft>
                <a:buClr>
                  <a:srgbClr val="1C4587"/>
                </a:buClr>
                <a:buSzPts val="1300"/>
                <a:buFont typeface="Roboto"/>
                <a:buChar char="●"/>
              </a:pPr>
              <a:r>
                <a:rPr lang="en-US" sz="1300">
                  <a:solidFill>
                    <a:srgbClr val="1C4587"/>
                  </a:solidFill>
                  <a:latin typeface="Roboto"/>
                  <a:ea typeface="Roboto"/>
                  <a:cs typeface="Roboto"/>
                  <a:sym typeface="Roboto"/>
                </a:rPr>
                <a:t>El proyecto propone un modelo predictivo basado en inteligencia artificial para recomendar libros personalizados, adaptándose a las preferencias individuales.</a:t>
              </a:r>
              <a:endParaRPr sz="1300">
                <a:solidFill>
                  <a:srgbClr val="1C4587"/>
                </a:solidFill>
                <a:latin typeface="Roboto"/>
                <a:ea typeface="Roboto"/>
                <a:cs typeface="Roboto"/>
                <a:sym typeface="Roboto"/>
              </a:endParaRPr>
            </a:p>
          </p:txBody>
        </p:sp>
      </p:grpSp>
      <p:grpSp>
        <p:nvGrpSpPr>
          <p:cNvPr id="111" name="Google Shape;111;g340d78bc30b_1_60"/>
          <p:cNvGrpSpPr/>
          <p:nvPr/>
        </p:nvGrpSpPr>
        <p:grpSpPr>
          <a:xfrm>
            <a:off x="1224793" y="2952281"/>
            <a:ext cx="8724859" cy="1128249"/>
            <a:chOff x="1593000" y="2322568"/>
            <a:chExt cx="5957975" cy="643500"/>
          </a:xfrm>
        </p:grpSpPr>
        <p:sp>
          <p:nvSpPr>
            <p:cNvPr id="112" name="Google Shape;112;g340d78bc30b_1_60"/>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g340d78bc30b_1_60"/>
            <p:cNvSpPr/>
            <p:nvPr/>
          </p:nvSpPr>
          <p:spPr>
            <a:xfrm flipH="1">
              <a:off x="2283025" y="2322575"/>
              <a:ext cx="1844400" cy="642600"/>
            </a:xfrm>
            <a:prstGeom prst="rect">
              <a:avLst/>
            </a:prstGeom>
            <a:solidFill>
              <a:srgbClr val="1C45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g340d78bc30b_1_60"/>
            <p:cNvSpPr/>
            <p:nvPr/>
          </p:nvSpPr>
          <p:spPr>
            <a:xfrm rot="-5400000">
              <a:off x="3501574" y="1934671"/>
              <a:ext cx="643356" cy="1419149"/>
            </a:xfrm>
            <a:prstGeom prst="flowChartOffpageConnector">
              <a:avLst/>
            </a:prstGeom>
            <a:solidFill>
              <a:srgbClr val="1C45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g340d78bc30b_1_60"/>
            <p:cNvSpPr/>
            <p:nvPr/>
          </p:nvSpPr>
          <p:spPr>
            <a:xfrm>
              <a:off x="2342625" y="2399951"/>
              <a:ext cx="1940700" cy="495900"/>
            </a:xfrm>
            <a:prstGeom prst="rect">
              <a:avLst/>
            </a:prstGeom>
            <a:solidFill>
              <a:srgbClr val="1C4587"/>
            </a:solid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500">
                  <a:solidFill>
                    <a:srgbClr val="FFFFFF"/>
                  </a:solidFill>
                  <a:latin typeface="Roboto Medium"/>
                  <a:ea typeface="Roboto Medium"/>
                  <a:cs typeface="Roboto Medium"/>
                  <a:sym typeface="Roboto Medium"/>
                </a:rPr>
                <a:t>Desafíos Actuales</a:t>
              </a:r>
              <a:endParaRPr sz="1500">
                <a:solidFill>
                  <a:srgbClr val="FFFFFF"/>
                </a:solidFill>
                <a:latin typeface="Roboto"/>
                <a:ea typeface="Roboto"/>
                <a:cs typeface="Roboto"/>
                <a:sym typeface="Roboto"/>
              </a:endParaRPr>
            </a:p>
          </p:txBody>
        </p:sp>
        <p:sp>
          <p:nvSpPr>
            <p:cNvPr id="116" name="Google Shape;116;g340d78bc30b_1_60"/>
            <p:cNvSpPr/>
            <p:nvPr/>
          </p:nvSpPr>
          <p:spPr>
            <a:xfrm>
              <a:off x="1593000" y="2322568"/>
              <a:ext cx="690000" cy="642300"/>
            </a:xfrm>
            <a:prstGeom prst="rect">
              <a:avLst/>
            </a:prstGeom>
            <a:solidFill>
              <a:srgbClr val="771E86"/>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340d78bc30b_1_60"/>
            <p:cNvSpPr/>
            <p:nvPr/>
          </p:nvSpPr>
          <p:spPr>
            <a:xfrm>
              <a:off x="1593000" y="2322575"/>
              <a:ext cx="690000" cy="642600"/>
            </a:xfrm>
            <a:prstGeom prst="rect">
              <a:avLst/>
            </a:prstGeom>
            <a:solidFill>
              <a:srgbClr val="1C458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118" name="Google Shape;118;g340d78bc30b_1_60"/>
            <p:cNvSpPr/>
            <p:nvPr/>
          </p:nvSpPr>
          <p:spPr>
            <a:xfrm>
              <a:off x="4387843" y="2323755"/>
              <a:ext cx="3029700" cy="642300"/>
            </a:xfrm>
            <a:prstGeom prst="rect">
              <a:avLst/>
            </a:prstGeom>
            <a:noFill/>
            <a:ln>
              <a:noFill/>
            </a:ln>
          </p:spPr>
          <p:txBody>
            <a:bodyPr anchorCtr="0" anchor="ctr" bIns="121900" lIns="121900" spcFirstLastPara="1" rIns="121900" wrap="square" tIns="121900">
              <a:noAutofit/>
            </a:bodyPr>
            <a:lstStyle/>
            <a:p>
              <a:pPr indent="-387350" lvl="0" marL="609600" rtl="0" algn="just">
                <a:lnSpc>
                  <a:spcPct val="115000"/>
                </a:lnSpc>
                <a:spcBef>
                  <a:spcPts val="0"/>
                </a:spcBef>
                <a:spcAft>
                  <a:spcPts val="0"/>
                </a:spcAft>
                <a:buClr>
                  <a:srgbClr val="1C4587"/>
                </a:buClr>
                <a:buSzPts val="1300"/>
                <a:buFont typeface="Roboto"/>
                <a:buChar char="●"/>
              </a:pPr>
              <a:r>
                <a:rPr lang="en-US" sz="1300">
                  <a:solidFill>
                    <a:srgbClr val="1C4587"/>
                  </a:solidFill>
                  <a:latin typeface="Roboto"/>
                  <a:ea typeface="Roboto"/>
                  <a:cs typeface="Roboto"/>
                  <a:sym typeface="Roboto"/>
                </a:rPr>
                <a:t>A pesar del aumento en los niveles de alfabetización, el interés por la lectura ha disminuido en la era digital, limitando el desarrollo de habilidades críticas. </a:t>
              </a:r>
              <a:endParaRPr sz="1300">
                <a:solidFill>
                  <a:srgbClr val="1C4587"/>
                </a:solidFill>
                <a:latin typeface="Roboto"/>
                <a:ea typeface="Roboto"/>
                <a:cs typeface="Roboto"/>
                <a:sym typeface="Roboto"/>
              </a:endParaRPr>
            </a:p>
          </p:txBody>
        </p:sp>
      </p:grpSp>
      <p:grpSp>
        <p:nvGrpSpPr>
          <p:cNvPr id="119" name="Google Shape;119;g340d78bc30b_1_60"/>
          <p:cNvGrpSpPr/>
          <p:nvPr/>
        </p:nvGrpSpPr>
        <p:grpSpPr>
          <a:xfrm>
            <a:off x="1224793" y="1803589"/>
            <a:ext cx="9462575" cy="1128249"/>
            <a:chOff x="1593000" y="2322568"/>
            <a:chExt cx="6461742" cy="643500"/>
          </a:xfrm>
        </p:grpSpPr>
        <p:sp>
          <p:nvSpPr>
            <p:cNvPr id="120" name="Google Shape;120;g340d78bc30b_1_60"/>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340d78bc30b_1_60"/>
            <p:cNvSpPr/>
            <p:nvPr/>
          </p:nvSpPr>
          <p:spPr>
            <a:xfrm flipH="1">
              <a:off x="2283025" y="2322575"/>
              <a:ext cx="1844400" cy="642600"/>
            </a:xfrm>
            <a:prstGeom prst="rect">
              <a:avLst/>
            </a:prstGeom>
            <a:solidFill>
              <a:srgbClr val="1C45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g340d78bc30b_1_60"/>
            <p:cNvSpPr/>
            <p:nvPr/>
          </p:nvSpPr>
          <p:spPr>
            <a:xfrm rot="-5400000">
              <a:off x="3501574" y="1934671"/>
              <a:ext cx="643356" cy="1419149"/>
            </a:xfrm>
            <a:prstGeom prst="flowChartOffpageConnector">
              <a:avLst/>
            </a:prstGeom>
            <a:solidFill>
              <a:srgbClr val="1C45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g340d78bc30b_1_60"/>
            <p:cNvSpPr/>
            <p:nvPr/>
          </p:nvSpPr>
          <p:spPr>
            <a:xfrm>
              <a:off x="2342625" y="2399951"/>
              <a:ext cx="1940700" cy="495900"/>
            </a:xfrm>
            <a:prstGeom prst="rect">
              <a:avLst/>
            </a:prstGeom>
            <a:solidFill>
              <a:srgbClr val="1C4587"/>
            </a:solid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500">
                  <a:solidFill>
                    <a:srgbClr val="FFFFFF"/>
                  </a:solidFill>
                  <a:latin typeface="Roboto Medium"/>
                  <a:ea typeface="Roboto Medium"/>
                  <a:cs typeface="Roboto Medium"/>
                  <a:sym typeface="Roboto Medium"/>
                </a:rPr>
                <a:t>Importancia de la Lectura</a:t>
              </a:r>
              <a:endParaRPr sz="1500">
                <a:solidFill>
                  <a:srgbClr val="FFFFFF"/>
                </a:solidFill>
                <a:latin typeface="Roboto Medium"/>
                <a:ea typeface="Roboto Medium"/>
                <a:cs typeface="Roboto Medium"/>
                <a:sym typeface="Roboto Medium"/>
              </a:endParaRPr>
            </a:p>
          </p:txBody>
        </p:sp>
        <p:sp>
          <p:nvSpPr>
            <p:cNvPr id="124" name="Google Shape;124;g340d78bc30b_1_60"/>
            <p:cNvSpPr/>
            <p:nvPr/>
          </p:nvSpPr>
          <p:spPr>
            <a:xfrm>
              <a:off x="1593000" y="2322568"/>
              <a:ext cx="690000" cy="642300"/>
            </a:xfrm>
            <a:prstGeom prst="rect">
              <a:avLst/>
            </a:prstGeom>
            <a:solidFill>
              <a:srgbClr val="771E86"/>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g340d78bc30b_1_60"/>
            <p:cNvSpPr/>
            <p:nvPr/>
          </p:nvSpPr>
          <p:spPr>
            <a:xfrm>
              <a:off x="1593000" y="2322575"/>
              <a:ext cx="690000" cy="642600"/>
            </a:xfrm>
            <a:prstGeom prst="rect">
              <a:avLst/>
            </a:prstGeom>
            <a:solidFill>
              <a:srgbClr val="1C458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126" name="Google Shape;126;g340d78bc30b_1_60"/>
            <p:cNvSpPr/>
            <p:nvPr/>
          </p:nvSpPr>
          <p:spPr>
            <a:xfrm>
              <a:off x="4387842" y="2323762"/>
              <a:ext cx="36669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1C4587"/>
                </a:buClr>
                <a:buSzPts val="1300"/>
                <a:buFont typeface="Roboto"/>
                <a:buChar char="●"/>
              </a:pPr>
              <a:r>
                <a:rPr lang="en-US" sz="1300">
                  <a:solidFill>
                    <a:srgbClr val="1C4587"/>
                  </a:solidFill>
                  <a:latin typeface="Roboto"/>
                  <a:ea typeface="Roboto"/>
                  <a:cs typeface="Roboto"/>
                  <a:sym typeface="Roboto"/>
                </a:rPr>
                <a:t>Introspección y crecimiento personal</a:t>
              </a:r>
              <a:endParaRPr sz="1300">
                <a:solidFill>
                  <a:srgbClr val="1C4587"/>
                </a:solidFill>
                <a:latin typeface="Roboto"/>
                <a:ea typeface="Roboto"/>
                <a:cs typeface="Roboto"/>
                <a:sym typeface="Roboto"/>
              </a:endParaRPr>
            </a:p>
            <a:p>
              <a:pPr indent="-387350" lvl="0" marL="609600" rtl="0" algn="l">
                <a:lnSpc>
                  <a:spcPct val="115000"/>
                </a:lnSpc>
                <a:spcBef>
                  <a:spcPts val="0"/>
                </a:spcBef>
                <a:spcAft>
                  <a:spcPts val="0"/>
                </a:spcAft>
                <a:buClr>
                  <a:srgbClr val="1C4587"/>
                </a:buClr>
                <a:buSzPts val="1300"/>
                <a:buFont typeface="Roboto"/>
                <a:buChar char="●"/>
              </a:pPr>
              <a:r>
                <a:rPr lang="en-US" sz="1300">
                  <a:solidFill>
                    <a:srgbClr val="1C4587"/>
                  </a:solidFill>
                  <a:latin typeface="Roboto"/>
                  <a:ea typeface="Roboto"/>
                  <a:cs typeface="Roboto"/>
                  <a:sym typeface="Roboto"/>
                </a:rPr>
                <a:t>Fomenta el pensamiento analítico</a:t>
              </a:r>
              <a:endParaRPr sz="1300">
                <a:solidFill>
                  <a:srgbClr val="1C4587"/>
                </a:solidFill>
                <a:latin typeface="Roboto"/>
                <a:ea typeface="Roboto"/>
                <a:cs typeface="Roboto"/>
                <a:sym typeface="Roboto"/>
              </a:endParaRPr>
            </a:p>
            <a:p>
              <a:pPr indent="-387350" lvl="0" marL="609600" rtl="0" algn="l">
                <a:lnSpc>
                  <a:spcPct val="115000"/>
                </a:lnSpc>
                <a:spcBef>
                  <a:spcPts val="0"/>
                </a:spcBef>
                <a:spcAft>
                  <a:spcPts val="0"/>
                </a:spcAft>
                <a:buClr>
                  <a:srgbClr val="1C4587"/>
                </a:buClr>
                <a:buSzPts val="1300"/>
                <a:buFont typeface="Roboto"/>
                <a:buChar char="●"/>
              </a:pPr>
              <a:r>
                <a:rPr lang="en-US" sz="1300">
                  <a:solidFill>
                    <a:srgbClr val="1C4587"/>
                  </a:solidFill>
                  <a:latin typeface="Roboto"/>
                  <a:ea typeface="Roboto"/>
                  <a:cs typeface="Roboto"/>
                  <a:sym typeface="Roboto"/>
                </a:rPr>
                <a:t>Actúa como un puente cultural entre generaciones.</a:t>
              </a:r>
              <a:endParaRPr sz="1300">
                <a:solidFill>
                  <a:srgbClr val="1C4587"/>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A screenshot of a computer&#10;&#10;Description automatically generated" id="131" name="Google Shape;131;g340d892eb56_1_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2" name="Google Shape;132;g340d892eb56_1_1"/>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A08EF1"/>
              </a:solidFill>
              <a:latin typeface="Calibri"/>
              <a:ea typeface="Calibri"/>
              <a:cs typeface="Calibri"/>
              <a:sym typeface="Calibri"/>
            </a:endParaRPr>
          </a:p>
        </p:txBody>
      </p:sp>
      <p:pic>
        <p:nvPicPr>
          <p:cNvPr id="133" name="Google Shape;133;g340d892eb56_1_1" title="Download.mp4">
            <a:hlinkClick r:id="rId4"/>
          </p:cNvPr>
          <p:cNvPicPr preferRelativeResize="0"/>
          <p:nvPr/>
        </p:nvPicPr>
        <p:blipFill>
          <a:blip r:embed="rId5">
            <a:alphaModFix/>
          </a:blip>
          <a:stretch>
            <a:fillRect/>
          </a:stretch>
        </p:blipFill>
        <p:spPr>
          <a:xfrm>
            <a:off x="3116113" y="982525"/>
            <a:ext cx="5959775" cy="446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A screenshot of a computer&#10;&#10;Description automatically generated" id="138" name="Google Shape;138;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9" name="Google Shape;139;p3"/>
          <p:cNvSpPr txBox="1"/>
          <p:nvPr/>
        </p:nvSpPr>
        <p:spPr>
          <a:xfrm>
            <a:off x="1136878" y="1333891"/>
            <a:ext cx="60946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Planteamiento del problema</a:t>
            </a:r>
            <a:endParaRPr b="0" i="0" sz="1800" u="none" cap="none" strike="noStrike">
              <a:solidFill>
                <a:srgbClr val="A08EF1"/>
              </a:solidFill>
              <a:latin typeface="Calibri"/>
              <a:ea typeface="Calibri"/>
              <a:cs typeface="Calibri"/>
              <a:sym typeface="Calibri"/>
            </a:endParaRPr>
          </a:p>
        </p:txBody>
      </p:sp>
      <p:sp>
        <p:nvSpPr>
          <p:cNvPr id="140" name="Google Shape;140;p3"/>
          <p:cNvSpPr txBox="1"/>
          <p:nvPr/>
        </p:nvSpPr>
        <p:spPr>
          <a:xfrm>
            <a:off x="1136878" y="2236895"/>
            <a:ext cx="5754810" cy="286232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La baja tasa de lectura en la población adulta de México, donde solo el 42.5% de las personas de 18 años en adelante han leído al menos un libro en el último año representa un desafío significativo para el desarrollo cultural y educativo del país. Esta problemática se ve exacerbada por factores como la falta de tiempo, el acceso limitado a libros y la ausencia de recomendaciones personalizadas que puedan motivar a los individuos a leer más.</a:t>
            </a:r>
            <a:br>
              <a:rPr b="0" i="0" lang="en-U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pic>
        <p:nvPicPr>
          <p:cNvPr descr="Tecnología de inteligencia artificial robótica aprendizaje inteligente de bigdata" id="141" name="Google Shape;141;p3"/>
          <p:cNvPicPr preferRelativeResize="0"/>
          <p:nvPr/>
        </p:nvPicPr>
        <p:blipFill rotWithShape="1">
          <a:blip r:embed="rId4">
            <a:alphaModFix/>
          </a:blip>
          <a:srcRect b="0" l="0" r="0" t="0"/>
          <a:stretch/>
        </p:blipFill>
        <p:spPr>
          <a:xfrm>
            <a:off x="7634374" y="2149050"/>
            <a:ext cx="3204900" cy="25599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screenshot of a computer&#10;&#10;Description automatically generated" id="146" name="Google Shape;146;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7" name="Google Shape;147;p22"/>
          <p:cNvSpPr txBox="1"/>
          <p:nvPr/>
        </p:nvSpPr>
        <p:spPr>
          <a:xfrm>
            <a:off x="1136878" y="1333891"/>
            <a:ext cx="60946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A08EF1"/>
                </a:solidFill>
              </a:rPr>
              <a:t>El problema que se plantea es</a:t>
            </a:r>
            <a:endParaRPr b="0" i="0" sz="1800" u="none" cap="none" strike="noStrike">
              <a:solidFill>
                <a:srgbClr val="A08EF1"/>
              </a:solidFill>
              <a:latin typeface="Calibri"/>
              <a:ea typeface="Calibri"/>
              <a:cs typeface="Calibri"/>
              <a:sym typeface="Calibri"/>
            </a:endParaRPr>
          </a:p>
        </p:txBody>
      </p:sp>
      <p:sp>
        <p:nvSpPr>
          <p:cNvPr id="148" name="Google Shape;148;p22"/>
          <p:cNvSpPr txBox="1"/>
          <p:nvPr/>
        </p:nvSpPr>
        <p:spPr>
          <a:xfrm>
            <a:off x="1136875" y="2294525"/>
            <a:ext cx="6242100" cy="2449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100"/>
              </a:spcBef>
              <a:spcAft>
                <a:spcPts val="0"/>
              </a:spcAft>
              <a:buNone/>
            </a:pPr>
            <a:r>
              <a:rPr b="1" i="0" lang="en-US" sz="1800" u="none" cap="none" strike="noStrike">
                <a:solidFill>
                  <a:srgbClr val="000000"/>
                </a:solidFill>
                <a:latin typeface="Arial"/>
                <a:ea typeface="Arial"/>
                <a:cs typeface="Arial"/>
                <a:sym typeface="Arial"/>
              </a:rPr>
              <a:t>¿Cómo puede un sistema de recomendación basado en inteligencia artificial mejorar significativamente los hábitos de lectura en la población adulta, al proporcionar recomendaciones de libros personalizadas que consideren las preferencias, intereses y características individuales de cada lector?</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1100"/>
              </a:spcBef>
              <a:spcAft>
                <a:spcPts val="0"/>
              </a:spcAft>
              <a:buNone/>
            </a:pPr>
            <a:br>
              <a:rPr b="0" i="0" lang="en-U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pic>
        <p:nvPicPr>
          <p:cNvPr id="149" name="Google Shape;149;p22"/>
          <p:cNvPicPr preferRelativeResize="0"/>
          <p:nvPr/>
        </p:nvPicPr>
        <p:blipFill>
          <a:blip r:embed="rId4">
            <a:alphaModFix/>
          </a:blip>
          <a:stretch>
            <a:fillRect/>
          </a:stretch>
        </p:blipFill>
        <p:spPr>
          <a:xfrm>
            <a:off x="7826870" y="2153025"/>
            <a:ext cx="3504899" cy="3841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A screenshot of a computer&#10;&#10;Description automatically generated" id="154" name="Google Shape;154;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5" name="Google Shape;155;p4"/>
          <p:cNvSpPr txBox="1"/>
          <p:nvPr/>
        </p:nvSpPr>
        <p:spPr>
          <a:xfrm>
            <a:off x="1136878" y="1333891"/>
            <a:ext cx="60946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Objetivo general</a:t>
            </a:r>
            <a:endParaRPr b="0" i="0" sz="1800" u="none" cap="none" strike="noStrike">
              <a:solidFill>
                <a:srgbClr val="A08EF1"/>
              </a:solidFill>
              <a:latin typeface="Calibri"/>
              <a:ea typeface="Calibri"/>
              <a:cs typeface="Calibri"/>
              <a:sym typeface="Calibri"/>
            </a:endParaRPr>
          </a:p>
        </p:txBody>
      </p:sp>
      <p:sp>
        <p:nvSpPr>
          <p:cNvPr id="156" name="Google Shape;156;p4"/>
          <p:cNvSpPr txBox="1"/>
          <p:nvPr/>
        </p:nvSpPr>
        <p:spPr>
          <a:xfrm>
            <a:off x="1136875" y="2127000"/>
            <a:ext cx="4174500" cy="203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200"/>
              </a:spcBef>
              <a:spcAft>
                <a:spcPts val="0"/>
              </a:spcAft>
              <a:buNone/>
            </a:pPr>
            <a:r>
              <a:rPr b="0" i="0" lang="en-US" sz="1800" u="none" cap="none" strike="noStrike">
                <a:solidFill>
                  <a:schemeClr val="dk1"/>
                </a:solidFill>
                <a:latin typeface="Arial"/>
                <a:ea typeface="Arial"/>
                <a:cs typeface="Arial"/>
                <a:sym typeface="Arial"/>
              </a:rPr>
              <a:t>Desarrollar un </a:t>
            </a:r>
            <a:r>
              <a:rPr lang="en-US" sz="1800">
                <a:solidFill>
                  <a:schemeClr val="dk1"/>
                </a:solidFill>
              </a:rPr>
              <a:t>modelo</a:t>
            </a:r>
            <a:r>
              <a:rPr b="0" i="0" lang="en-US" sz="1800" u="none" cap="none" strike="noStrike">
                <a:solidFill>
                  <a:schemeClr val="dk1"/>
                </a:solidFill>
                <a:latin typeface="Arial"/>
                <a:ea typeface="Arial"/>
                <a:cs typeface="Arial"/>
                <a:sym typeface="Arial"/>
              </a:rPr>
              <a:t> de recomendación de libros personalizado utilizando técnicas de inteligencia artificial (IA) para </a:t>
            </a:r>
            <a:r>
              <a:rPr lang="en-US" sz="1800">
                <a:solidFill>
                  <a:schemeClr val="dk1"/>
                </a:solidFill>
              </a:rPr>
              <a:t>potenciar</a:t>
            </a:r>
            <a:r>
              <a:rPr b="0" i="0" lang="en-US" sz="1800" u="none" cap="none" strike="noStrike">
                <a:solidFill>
                  <a:schemeClr val="dk1"/>
                </a:solidFill>
                <a:latin typeface="Arial"/>
                <a:ea typeface="Arial"/>
                <a:cs typeface="Arial"/>
                <a:sym typeface="Arial"/>
              </a:rPr>
              <a:t> el hábito de la lectura en adultos y de esta manera enriquecer su desarrollo personal y cultural.</a:t>
            </a:r>
            <a:endParaRPr sz="1800">
              <a:solidFill>
                <a:schemeClr val="dk1"/>
              </a:solidFill>
            </a:endParaRPr>
          </a:p>
        </p:txBody>
      </p:sp>
      <p:pic>
        <p:nvPicPr>
          <p:cNvPr id="157" name="Google Shape;157;p4"/>
          <p:cNvPicPr preferRelativeResize="0"/>
          <p:nvPr/>
        </p:nvPicPr>
        <p:blipFill>
          <a:blip r:embed="rId4">
            <a:alphaModFix/>
          </a:blip>
          <a:stretch>
            <a:fillRect/>
          </a:stretch>
        </p:blipFill>
        <p:spPr>
          <a:xfrm>
            <a:off x="5948300" y="669588"/>
            <a:ext cx="4946724" cy="4946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A screenshot of a computer&#10;&#10;Description automatically generated" id="162" name="Google Shape;162;g3441fcc06e0_0_64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3" name="Google Shape;163;g3441fcc06e0_0_640"/>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Objetivos específicos </a:t>
            </a:r>
            <a:endParaRPr b="0" i="0" sz="1800" u="none" cap="none" strike="noStrike">
              <a:solidFill>
                <a:srgbClr val="A08EF1"/>
              </a:solidFill>
              <a:latin typeface="Calibri"/>
              <a:ea typeface="Calibri"/>
              <a:cs typeface="Calibri"/>
              <a:sym typeface="Calibri"/>
            </a:endParaRPr>
          </a:p>
        </p:txBody>
      </p:sp>
      <p:sp>
        <p:nvSpPr>
          <p:cNvPr id="164" name="Google Shape;164;g3441fcc06e0_0_640"/>
          <p:cNvSpPr txBox="1"/>
          <p:nvPr/>
        </p:nvSpPr>
        <p:spPr>
          <a:xfrm>
            <a:off x="1136875" y="1806500"/>
            <a:ext cx="5911200" cy="3381300"/>
          </a:xfrm>
          <a:prstGeom prst="rect">
            <a:avLst/>
          </a:prstGeom>
          <a:noFill/>
          <a:ln>
            <a:noFill/>
          </a:ln>
        </p:spPr>
        <p:txBody>
          <a:bodyPr anchorCtr="0" anchor="t" bIns="45700" lIns="91425" spcFirstLastPara="1" rIns="91425" wrap="square" tIns="45700">
            <a:spAutoFit/>
          </a:bodyPr>
          <a:lstStyle/>
          <a:p>
            <a:pPr indent="-107950" lvl="0" marL="0" marR="0" rtl="0" algn="just">
              <a:lnSpc>
                <a:spcPct val="100000"/>
              </a:lnSpc>
              <a:spcBef>
                <a:spcPts val="0"/>
              </a:spcBef>
              <a:spcAft>
                <a:spcPts val="0"/>
              </a:spcAft>
              <a:buClr>
                <a:srgbClr val="000000"/>
              </a:buClr>
              <a:buSzPts val="1700"/>
              <a:buFont typeface="Arial"/>
              <a:buChar char="•"/>
            </a:pPr>
            <a:r>
              <a:rPr b="0" i="0" lang="en-US" sz="1700" u="none" cap="none" strike="noStrike">
                <a:solidFill>
                  <a:srgbClr val="000000"/>
                </a:solidFill>
                <a:latin typeface="Arial"/>
                <a:ea typeface="Arial"/>
                <a:cs typeface="Arial"/>
                <a:sym typeface="Arial"/>
              </a:rPr>
              <a:t>Realizar una revisión parcial de la literatura y bases de datos existentes sobre hábitos de lectura y preferencias literarias en diferentes segmentos de la población.</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None/>
            </a:pPr>
            <a:r>
              <a:t/>
            </a:r>
            <a:endParaRPr sz="1700"/>
          </a:p>
          <a:p>
            <a:pPr indent="-107950" lvl="0" marL="0" marR="0" rtl="0" algn="just">
              <a:lnSpc>
                <a:spcPct val="100000"/>
              </a:lnSpc>
              <a:spcBef>
                <a:spcPts val="800"/>
              </a:spcBef>
              <a:spcAft>
                <a:spcPts val="0"/>
              </a:spcAft>
              <a:buClr>
                <a:srgbClr val="000000"/>
              </a:buClr>
              <a:buSzPts val="1700"/>
              <a:buFont typeface="Arial"/>
              <a:buChar char="•"/>
            </a:pPr>
            <a:r>
              <a:rPr b="0" i="0" lang="en-US" sz="1700" u="none" cap="none" strike="noStrike">
                <a:solidFill>
                  <a:srgbClr val="000000"/>
                </a:solidFill>
                <a:latin typeface="Arial"/>
                <a:ea typeface="Arial"/>
                <a:cs typeface="Arial"/>
                <a:sym typeface="Arial"/>
              </a:rPr>
              <a:t>Analizar datos sobre los hábitos de lectura y preferencias de los participantes mediante metodologías de recolección de datos y análisis de patrones.</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800"/>
              </a:spcBef>
              <a:spcAft>
                <a:spcPts val="0"/>
              </a:spcAft>
              <a:buNone/>
            </a:pPr>
            <a:r>
              <a:t/>
            </a:r>
            <a:endParaRPr sz="1700"/>
          </a:p>
          <a:p>
            <a:pPr indent="-107950" lvl="0" marL="0" marR="0" rtl="0" algn="just">
              <a:lnSpc>
                <a:spcPct val="100000"/>
              </a:lnSpc>
              <a:spcBef>
                <a:spcPts val="800"/>
              </a:spcBef>
              <a:spcAft>
                <a:spcPts val="0"/>
              </a:spcAft>
              <a:buClr>
                <a:srgbClr val="000000"/>
              </a:buClr>
              <a:buSzPts val="1700"/>
              <a:buFont typeface="Arial"/>
              <a:buChar char="•"/>
            </a:pPr>
            <a:r>
              <a:rPr b="0" i="0" lang="en-US" sz="1700" u="none" cap="none" strike="noStrike">
                <a:solidFill>
                  <a:srgbClr val="000000"/>
                </a:solidFill>
                <a:latin typeface="Arial"/>
                <a:ea typeface="Arial"/>
                <a:cs typeface="Arial"/>
                <a:sym typeface="Arial"/>
              </a:rPr>
              <a:t>Desarrollar y validar un modelo basado en inteligencia artificial para recomendar libros personalizados.</a:t>
            </a:r>
            <a:endParaRPr sz="1700"/>
          </a:p>
          <a:p>
            <a:pPr indent="0" lvl="0" marL="0" marR="0" rtl="0" algn="just">
              <a:lnSpc>
                <a:spcPct val="100000"/>
              </a:lnSpc>
              <a:spcBef>
                <a:spcPts val="800"/>
              </a:spcBef>
              <a:spcAft>
                <a:spcPts val="0"/>
              </a:spcAft>
              <a:buNone/>
            </a:pPr>
            <a:r>
              <a:t/>
            </a:r>
            <a:endParaRPr sz="1700"/>
          </a:p>
        </p:txBody>
      </p:sp>
      <p:pic>
        <p:nvPicPr>
          <p:cNvPr id="165" name="Google Shape;165;g3441fcc06e0_0_640"/>
          <p:cNvPicPr preferRelativeResize="0"/>
          <p:nvPr/>
        </p:nvPicPr>
        <p:blipFill>
          <a:blip r:embed="rId4">
            <a:alphaModFix/>
          </a:blip>
          <a:stretch>
            <a:fillRect/>
          </a:stretch>
        </p:blipFill>
        <p:spPr>
          <a:xfrm>
            <a:off x="7048075" y="1945950"/>
            <a:ext cx="4820525" cy="27545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A screenshot of a computer&#10;&#10;Description automatically generated" id="170" name="Google Shape;170;g34420a96be3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1" name="Google Shape;171;g34420a96be3_0_0"/>
          <p:cNvSpPr txBox="1"/>
          <p:nvPr/>
        </p:nvSpPr>
        <p:spPr>
          <a:xfrm>
            <a:off x="1136878" y="1333891"/>
            <a:ext cx="609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08EF1"/>
                </a:solidFill>
                <a:latin typeface="Arial"/>
                <a:ea typeface="Arial"/>
                <a:cs typeface="Arial"/>
                <a:sym typeface="Arial"/>
              </a:rPr>
              <a:t>Justificación </a:t>
            </a:r>
            <a:endParaRPr b="0" i="0" sz="1800" u="none" cap="none" strike="noStrike">
              <a:solidFill>
                <a:srgbClr val="A08EF1"/>
              </a:solidFill>
              <a:latin typeface="Calibri"/>
              <a:ea typeface="Calibri"/>
              <a:cs typeface="Calibri"/>
              <a:sym typeface="Calibri"/>
            </a:endParaRPr>
          </a:p>
        </p:txBody>
      </p:sp>
      <p:pic>
        <p:nvPicPr>
          <p:cNvPr id="172" name="Google Shape;172;g34420a96be3_0_0"/>
          <p:cNvPicPr preferRelativeResize="0"/>
          <p:nvPr/>
        </p:nvPicPr>
        <p:blipFill>
          <a:blip r:embed="rId4">
            <a:alphaModFix/>
          </a:blip>
          <a:stretch>
            <a:fillRect/>
          </a:stretch>
        </p:blipFill>
        <p:spPr>
          <a:xfrm>
            <a:off x="1136875" y="1921125"/>
            <a:ext cx="6845326" cy="3474950"/>
          </a:xfrm>
          <a:prstGeom prst="rect">
            <a:avLst/>
          </a:prstGeom>
          <a:noFill/>
          <a:ln>
            <a:noFill/>
          </a:ln>
        </p:spPr>
      </p:pic>
      <p:sp>
        <p:nvSpPr>
          <p:cNvPr id="173" name="Google Shape;173;g34420a96be3_0_0"/>
          <p:cNvSpPr txBox="1"/>
          <p:nvPr/>
        </p:nvSpPr>
        <p:spPr>
          <a:xfrm>
            <a:off x="8439350" y="3024575"/>
            <a:ext cx="3000000" cy="163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350">
                <a:solidFill>
                  <a:srgbClr val="001D35"/>
                </a:solidFill>
                <a:highlight>
                  <a:srgbClr val="FFFFFF"/>
                </a:highlight>
              </a:rPr>
              <a:t>MOLEC es el acrónimo de Módulo sobre Lectura, un proyecto del Instituto Nacional de Estadística y Geografía (INEGI). Este módulo genera información estadística sobre la lectura de la población mexicana de 18 años y más.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LINDO LINDO">
      <a:dk1>
        <a:srgbClr val="000000"/>
      </a:dk1>
      <a:lt1>
        <a:srgbClr val="FFFFFF"/>
      </a:lt1>
      <a:dk2>
        <a:srgbClr val="142F50"/>
      </a:dk2>
      <a:lt2>
        <a:srgbClr val="F9F8F3"/>
      </a:lt2>
      <a:accent1>
        <a:srgbClr val="38A4D4"/>
      </a:accent1>
      <a:accent2>
        <a:srgbClr val="F6F25C"/>
      </a:accent2>
      <a:accent3>
        <a:srgbClr val="FCA810"/>
      </a:accent3>
      <a:accent4>
        <a:srgbClr val="EF255F"/>
      </a:accent4>
      <a:accent5>
        <a:srgbClr val="22B183"/>
      </a:accent5>
      <a:accent6>
        <a:srgbClr val="8C54B6"/>
      </a:accent6>
      <a:hlink>
        <a:srgbClr val="39BCD2"/>
      </a:hlink>
      <a:folHlink>
        <a:srgbClr val="8963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2024-01-29T20:34:43Z</dcterms:created>
  <dc:creator>Ana Maria Salazar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D82F9886-3FD5-42EB-B509-1BFBAE8A1A25</vt:lpwstr>
  </property>
  <property fmtid="{D5CDD505-2E9C-101B-9397-08002B2CF9AE}" pid="3" name="ArticulatePath">
    <vt:lpwstr>Semana1_Videoclase_empaquesyembalajes_V3_David</vt:lpwstr>
  </property>
</Properties>
</file>